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2" r:id="rId3"/>
    <p:sldId id="267" r:id="rId4"/>
    <p:sldId id="258" r:id="rId5"/>
    <p:sldId id="259" r:id="rId6"/>
    <p:sldId id="271" r:id="rId7"/>
    <p:sldId id="260" r:id="rId8"/>
    <p:sldId id="270" r:id="rId9"/>
    <p:sldId id="263" r:id="rId10"/>
    <p:sldId id="279" r:id="rId11"/>
    <p:sldId id="281" r:id="rId12"/>
    <p:sldId id="280" r:id="rId13"/>
    <p:sldId id="257" r:id="rId14"/>
    <p:sldId id="273" r:id="rId15"/>
    <p:sldId id="274" r:id="rId16"/>
    <p:sldId id="275" r:id="rId17"/>
    <p:sldId id="276" r:id="rId18"/>
    <p:sldId id="261" r:id="rId19"/>
    <p:sldId id="262" r:id="rId20"/>
    <p:sldId id="277" r:id="rId21"/>
    <p:sldId id="264" r:id="rId22"/>
    <p:sldId id="278" r:id="rId23"/>
    <p:sldId id="266" r:id="rId24"/>
    <p:sldId id="268" r:id="rId2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9" autoAdjust="0"/>
    <p:restoredTop sz="86370" autoAdjust="0"/>
  </p:normalViewPr>
  <p:slideViewPr>
    <p:cSldViewPr snapToGrid="0">
      <p:cViewPr varScale="1">
        <p:scale>
          <a:sx n="103" d="100"/>
          <a:sy n="103" d="100"/>
        </p:scale>
        <p:origin x="114" y="324"/>
      </p:cViewPr>
      <p:guideLst/>
    </p:cSldViewPr>
  </p:slideViewPr>
  <p:outlineViewPr>
    <p:cViewPr>
      <p:scale>
        <a:sx n="33" d="100"/>
        <a:sy n="33" d="100"/>
      </p:scale>
      <p:origin x="0" y="-2280"/>
    </p:cViewPr>
  </p:outlineViewPr>
  <p:notesTextViewPr>
    <p:cViewPr>
      <p:scale>
        <a:sx n="1" d="1"/>
        <a:sy n="1" d="1"/>
      </p:scale>
      <p:origin x="0" y="0"/>
    </p:cViewPr>
  </p:notesTextViewPr>
  <p:sorterViewPr>
    <p:cViewPr>
      <p:scale>
        <a:sx n="100" d="100"/>
        <a:sy n="100" d="100"/>
      </p:scale>
      <p:origin x="0" y="-16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F72A0-3038-44B1-BA69-496A46B682F0}" type="datetimeFigureOut">
              <a:rPr lang="sv-SE" smtClean="0"/>
              <a:t>2018-11-26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35859C-2FC6-4974-BA3A-5DD5E49EA5B5}" type="slidenum">
              <a:rPr lang="sv-SE" smtClean="0"/>
              <a:t>‹#›</a:t>
            </a:fld>
            <a:endParaRPr lang="sv-SE"/>
          </a:p>
        </p:txBody>
      </p:sp>
    </p:spTree>
    <p:extLst>
      <p:ext uri="{BB962C8B-B14F-4D97-AF65-F5344CB8AC3E}">
        <p14:creationId xmlns:p14="http://schemas.microsoft.com/office/powerpoint/2010/main" val="3736747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Som vi kan se i modell 2 fyller oftast klanen/ätten/huset tre huvudfunktioner. </a:t>
            </a:r>
          </a:p>
          <a:p>
            <a:pPr lvl="0"/>
            <a:r>
              <a:rPr lang="sv-SE" sz="1200" kern="1200" dirty="0">
                <a:solidFill>
                  <a:schemeClr val="tx1"/>
                </a:solidFill>
                <a:effectLst/>
                <a:latin typeface="+mn-lt"/>
                <a:ea typeface="+mn-ea"/>
                <a:cs typeface="+mn-cs"/>
              </a:rPr>
              <a:t>Det är ett </a:t>
            </a:r>
            <a:r>
              <a:rPr lang="sv-SE" sz="1200" b="1" i="1" kern="1200" dirty="0">
                <a:solidFill>
                  <a:schemeClr val="tx1"/>
                </a:solidFill>
                <a:effectLst/>
                <a:latin typeface="+mn-lt"/>
                <a:ea typeface="+mn-ea"/>
                <a:cs typeface="+mn-cs"/>
              </a:rPr>
              <a:t>maktsystem</a:t>
            </a:r>
            <a:r>
              <a:rPr lang="sv-SE" sz="1200" kern="1200" dirty="0">
                <a:solidFill>
                  <a:schemeClr val="tx1"/>
                </a:solidFill>
                <a:effectLst/>
                <a:latin typeface="+mn-lt"/>
                <a:ea typeface="+mn-ea"/>
                <a:cs typeface="+mn-cs"/>
              </a:rPr>
              <a:t>, som reglerar relationer och sociala positioner inom och mellan familj, klan, stat, individ. Det är också ett system som innebär att konsekvenserna för en individs handlingar når långt utanför individen själv och oftast drabbar den kollektiva gruppen på något sätt. Detta gör att det går att se systemet som ett kollektivistiskt system, där det kollektiva ansvaret och skyldigheterna väger tyngre än de individuella önskningarna och behoven. Systemet </a:t>
            </a:r>
            <a:r>
              <a:rPr lang="sv-SE" sz="1200" kern="1200" dirty="0" err="1">
                <a:solidFill>
                  <a:schemeClr val="tx1"/>
                </a:solidFill>
                <a:effectLst/>
                <a:latin typeface="+mn-lt"/>
                <a:ea typeface="+mn-ea"/>
                <a:cs typeface="+mn-cs"/>
              </a:rPr>
              <a:t>deffinierer</a:t>
            </a:r>
            <a:r>
              <a:rPr lang="sv-SE" sz="1200" kern="1200" dirty="0">
                <a:solidFill>
                  <a:schemeClr val="tx1"/>
                </a:solidFill>
                <a:effectLst/>
                <a:latin typeface="+mn-lt"/>
                <a:ea typeface="+mn-ea"/>
                <a:cs typeface="+mn-cs"/>
              </a:rPr>
              <a:t>  för det mesta även de interna och externa relationerna mellan kvinnor-män och barn-vuxna. Nästan alltid är det så att det är till kvinnorna och barnens nackdel och påverkar därmed stadens jämställdhetsmål och kvinnor och barns rättssäkerhet och möjlighet till att få sina mänskliga rättigheter tillgodosedda.</a:t>
            </a:r>
          </a:p>
          <a:p>
            <a:pPr lvl="0"/>
            <a:r>
              <a:rPr lang="sv-SE" sz="1200" kern="1200" dirty="0">
                <a:solidFill>
                  <a:schemeClr val="tx1"/>
                </a:solidFill>
                <a:effectLst/>
                <a:latin typeface="+mn-lt"/>
                <a:ea typeface="+mn-ea"/>
                <a:cs typeface="+mn-cs"/>
              </a:rPr>
              <a:t>Det har en </a:t>
            </a:r>
            <a:r>
              <a:rPr lang="sv-SE" sz="1200" b="1" i="1" kern="1200" dirty="0">
                <a:solidFill>
                  <a:schemeClr val="tx1"/>
                </a:solidFill>
                <a:effectLst/>
                <a:latin typeface="+mn-lt"/>
                <a:ea typeface="+mn-ea"/>
                <a:cs typeface="+mn-cs"/>
              </a:rPr>
              <a:t>ekonomisk och social funktion</a:t>
            </a:r>
            <a:r>
              <a:rPr lang="sv-SE" sz="1200" kern="1200" dirty="0">
                <a:solidFill>
                  <a:schemeClr val="tx1"/>
                </a:solidFill>
                <a:effectLst/>
                <a:latin typeface="+mn-lt"/>
                <a:ea typeface="+mn-ea"/>
                <a:cs typeface="+mn-cs"/>
              </a:rPr>
              <a:t> för individen, genom att erbjuda ekonomiskt och socialt skydd, samt vård och omsorg. Oftast har man en skyldighet att se till att alla har mat och tak över huvudet och att mest grundläggande behoven täcks och man ombesörjer oftast själva för omsorg och vård istället för att förvänta sig att staten ska tillgodose dessa behov. Exempel på detta kan vara åldrande föräldrar, som går ner i arbetstid, utan statens bidrag, med hjälp av att alla barn ger dem en viss summa varje månad, eller en skadad/sjuk person som utan sjukbidrag och försäkringskassa kan sluta arbeta för att barn och andra släktingar bidrar ekonomiskt. Det kan även vara så att man skickar barn till släktingar med bättre möjlighet att ta hand om dem, delat föräldraansvar osv. Systemet fungerar oftast genom en tyst </a:t>
            </a:r>
            <a:r>
              <a:rPr lang="sv-SE" sz="1200" kern="1200" dirty="0" err="1">
                <a:solidFill>
                  <a:schemeClr val="tx1"/>
                </a:solidFill>
                <a:effectLst/>
                <a:latin typeface="+mn-lt"/>
                <a:ea typeface="+mn-ea"/>
                <a:cs typeface="+mn-cs"/>
              </a:rPr>
              <a:t>övernskommelse</a:t>
            </a:r>
            <a:r>
              <a:rPr lang="sv-SE" sz="1200" kern="1200" dirty="0">
                <a:solidFill>
                  <a:schemeClr val="tx1"/>
                </a:solidFill>
                <a:effectLst/>
                <a:latin typeface="+mn-lt"/>
                <a:ea typeface="+mn-ea"/>
                <a:cs typeface="+mn-cs"/>
              </a:rPr>
              <a:t>, som går ut på skyldighet att hjälpa för att själv kunna få hjälp vid behov och att man hjälper efter förmåga. Skyldighet att hjälpa för att själv få hjälp vid behov gör det svårt att säga nej. Ofta förväntas de individer som befinner sig i västvärlden ha högre ekonomisk förmåga än de som är kvar på sin ursprungsplats. Något som kan bidra till att även personer som här lever på socialbidrag känner sig skyldiga att skicka pengar till släktingar. Något som här riskerar att bidra till barnfattigdom och ökad marginalisering av familjernas barn i Sverige. Vilket i längden antagligen kan antas påverka stadens jämlikhetsmål.</a:t>
            </a:r>
          </a:p>
          <a:p>
            <a:pPr lvl="0"/>
            <a:r>
              <a:rPr lang="sv-SE" sz="1200" kern="1200" dirty="0">
                <a:solidFill>
                  <a:schemeClr val="tx1"/>
                </a:solidFill>
                <a:effectLst/>
                <a:latin typeface="+mn-lt"/>
                <a:ea typeface="+mn-ea"/>
                <a:cs typeface="+mn-cs"/>
              </a:rPr>
              <a:t>Klanen/ätten/huset står oftast även för det fysiska skyddet av individerna inom gruppen när det gäller attacker från andra grupper. Detta är en väldigt viktig aspekt av systemet och något som ofta hamnar i direkt konflikt med de lagar och regler som finns i Sverige. Exempel på detta kan vara både blodskonflikter och olika typer av våldsam bestraffning. I Sverige och i Göteborg har vi sett en ökning av våldsamma och ibland även väpnade konflikter mellan olika folkgrupper och intressen. Ibland är dessa konflikter klangrundade, ibland etnicitet, religion eller släkt. Det är oerhört svårt att ta ställning mot den egna gruppen och det kan även innebära problem att försöka ställa sig utanför konflikten </a:t>
            </a:r>
            <a:r>
              <a:rPr lang="sv-SE" sz="1200" kern="1200" dirty="0" err="1">
                <a:solidFill>
                  <a:schemeClr val="tx1"/>
                </a:solidFill>
                <a:effectLst/>
                <a:latin typeface="+mn-lt"/>
                <a:ea typeface="+mn-ea"/>
                <a:cs typeface="+mn-cs"/>
              </a:rPr>
              <a:t>iom</a:t>
            </a:r>
            <a:r>
              <a:rPr lang="sv-SE" sz="1200" kern="1200" dirty="0">
                <a:solidFill>
                  <a:schemeClr val="tx1"/>
                </a:solidFill>
                <a:effectLst/>
                <a:latin typeface="+mn-lt"/>
                <a:ea typeface="+mn-ea"/>
                <a:cs typeface="+mn-cs"/>
              </a:rPr>
              <a:t> att det ofta är ens fiende som definierar vem man är. Något som innebär att man kan bli utvald till måltavla även om man vill ställa sig utanför. Detta då de individuella åsikterna anses vara betydelselösa i förhållande till kollektiva värden och intressen. Dessutom är det oftast så att man har svårt att tro att någon kan vara så olika den egna gruppen eller som det gamla svenska ordspråket säger ”Äpplet faller inte långt från trädet”. </a:t>
            </a:r>
          </a:p>
          <a:p>
            <a:r>
              <a:rPr lang="sv-SE" sz="1200" kern="1200" dirty="0">
                <a:solidFill>
                  <a:schemeClr val="tx1"/>
                </a:solidFill>
                <a:effectLst/>
                <a:latin typeface="+mn-lt"/>
                <a:ea typeface="+mn-ea"/>
                <a:cs typeface="+mn-cs"/>
              </a:rPr>
              <a:t>Av ovan exempel, så kan man mycket snabbt se att det finns många och ibland väldigt allvarliga konflikterande intressen inbyggda mellan den Svenska staten och system som grundar sig i klan och släktsystem, både på individ och systemnivå. Det finns naturligtvis många aspekter av de sociala och ekonomiska ansvarstagandet som är till fördel både på individ och samhällsnivå och som samhället inte borde ha intresse av att arbeta mot. När det gäller rutorna maktsystem och i synnerhet rutan fysiskt skydd finns dock få eller inga fördelar och står i direkt konflikt med den starka rättsstatens krav på våldsmonopol och monopol på rättsskipning. Detta är konflikter vi måste lära oss förstå och lösa om vi vill kunna genomföra Göteborgs stads mål om trygghet, jämlikhet och jämställdhet utifrån mänskliga rättigheter. Därför behöver vi skaffa oss kunskap om hur olika grupper faktiskt ser på de inbördes relationerna i sin grupp. Vi behöver lära oss, att inte bara förstå specifika klaners uppbyggnad och system, utan även lära oss att kontextualisera grupperna, dvs förstå i vilken social och fysisk miljö systemen skapats och vilka grundläggande mänskliga behov de fyller för sina medlemmar. Detta för att möjliggöra stadens grundläggande kompensatoriska uppdrag.</a:t>
            </a:r>
          </a:p>
          <a:p>
            <a:endParaRPr lang="sv-SE" dirty="0"/>
          </a:p>
        </p:txBody>
      </p:sp>
      <p:sp>
        <p:nvSpPr>
          <p:cNvPr id="4" name="Platshållare för bildnummer 3"/>
          <p:cNvSpPr>
            <a:spLocks noGrp="1"/>
          </p:cNvSpPr>
          <p:nvPr>
            <p:ph type="sldNum" sz="quarter" idx="10"/>
          </p:nvPr>
        </p:nvSpPr>
        <p:spPr/>
        <p:txBody>
          <a:bodyPr/>
          <a:lstStyle/>
          <a:p>
            <a:fld id="{4835859C-2FC6-4974-BA3A-5DD5E49EA5B5}" type="slidenum">
              <a:rPr lang="sv-SE" smtClean="0"/>
              <a:t>10</a:t>
            </a:fld>
            <a:endParaRPr lang="sv-SE"/>
          </a:p>
        </p:txBody>
      </p:sp>
    </p:spTree>
    <p:extLst>
      <p:ext uri="{BB962C8B-B14F-4D97-AF65-F5344CB8AC3E}">
        <p14:creationId xmlns:p14="http://schemas.microsoft.com/office/powerpoint/2010/main" val="2725277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vi kan se som sticker ut är stark kontroll från kriminella nätverk av hur människor rör sig och agerar i det offentliga rummet. Människor är rädda och tvingas förhålla sig till de lokala kriminella nätverket.</a:t>
            </a:r>
          </a:p>
          <a:p>
            <a:r>
              <a:rPr lang="sv-SE" dirty="0"/>
              <a:t>Påverkan från de traditionella, patriarkaliska och sedvanerättsystemen stort och vi ser en ökad radikalisering i områdena. Religiösa samverkar med kriminella för ökat inflytande o påverkan.</a:t>
            </a:r>
          </a:p>
          <a:p>
            <a:r>
              <a:rPr lang="sv-SE" dirty="0"/>
              <a:t>Utsattheten och riktat våld och trakasserier av kvinnor ökar. Detta har samband med att andra system ökar inflytande. Kriminella står o skriker hora åt tjejer som inte täcker sig o så vidare. I vissa områden använder föreningsvandrare/nattvandrare för social kontroll av flickor. Kvinnor vågar inte gå ut ensamma. Blir ifrågasatta av  grannar när de rör sig ute på kvällar osv. Det är systematiskt och offret blir utsatt bara för att man är kvinna.</a:t>
            </a:r>
          </a:p>
          <a:p>
            <a:r>
              <a:rPr lang="sv-SE" dirty="0"/>
              <a:t>Psykiska ohälsan är ett stort problem och svår att hantera </a:t>
            </a:r>
            <a:r>
              <a:rPr lang="sv-SE" dirty="0" err="1"/>
              <a:t>pga</a:t>
            </a:r>
            <a:r>
              <a:rPr lang="sv-SE" dirty="0"/>
              <a:t> bristande resurser inom vård och psykiatrin</a:t>
            </a:r>
          </a:p>
          <a:p>
            <a:r>
              <a:rPr lang="sv-SE" dirty="0"/>
              <a:t>Tillgången på droger är omfattande och det är i första hand Cannabis och </a:t>
            </a:r>
            <a:r>
              <a:rPr lang="sv-SE" dirty="0" err="1"/>
              <a:t>tramadol</a:t>
            </a:r>
            <a:r>
              <a:rPr lang="sv-SE" dirty="0"/>
              <a:t>, men även andra droger och läkemedel ex </a:t>
            </a:r>
            <a:r>
              <a:rPr lang="sv-SE" dirty="0" err="1"/>
              <a:t>benzoider</a:t>
            </a:r>
            <a:r>
              <a:rPr lang="sv-SE" dirty="0"/>
              <a:t>. </a:t>
            </a:r>
          </a:p>
        </p:txBody>
      </p:sp>
      <p:sp>
        <p:nvSpPr>
          <p:cNvPr id="4" name="Platshållare för bildnummer 3"/>
          <p:cNvSpPr>
            <a:spLocks noGrp="1"/>
          </p:cNvSpPr>
          <p:nvPr>
            <p:ph type="sldNum" sz="quarter" idx="10"/>
          </p:nvPr>
        </p:nvSpPr>
        <p:spPr/>
        <p:txBody>
          <a:bodyPr/>
          <a:lstStyle/>
          <a:p>
            <a:fld id="{6FE5EAD8-BE87-43C0-83F1-B34E98B3446D}" type="slidenum">
              <a:rPr lang="sv-SE" smtClean="0"/>
              <a:t>13</a:t>
            </a:fld>
            <a:endParaRPr lang="sv-SE"/>
          </a:p>
        </p:txBody>
      </p:sp>
    </p:spTree>
    <p:extLst>
      <p:ext uri="{BB962C8B-B14F-4D97-AF65-F5344CB8AC3E}">
        <p14:creationId xmlns:p14="http://schemas.microsoft.com/office/powerpoint/2010/main" val="2825052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Mammor vågar ex inte lämna barn på dagis, man undviker vissa platser där kriminella är, ser dem inte i ögonen, pratar inte i mobil osv. Vill inte någon ska tro man pratar med polis.</a:t>
            </a:r>
          </a:p>
          <a:p>
            <a:r>
              <a:rPr lang="sv-SE" dirty="0"/>
              <a:t>Invånare både vuxna o barn känner sig iakttagna. Om det finns en som känner de kriminella på plats ändras beteendet bland ungdomar o barn. Ex hälsar inte på fält o polis.</a:t>
            </a:r>
          </a:p>
          <a:p>
            <a:r>
              <a:rPr lang="sv-SE" dirty="0"/>
              <a:t>Ungdomar, barn, vuxna bestraffas för kontakt med polis och andra myndigheter, man bestraffas även om man inte vill medverka till brott och d3et sker aktiv rekrytering av ungdomar, </a:t>
            </a:r>
            <a:r>
              <a:rPr lang="sv-SE" dirty="0" err="1"/>
              <a:t>spec</a:t>
            </a:r>
            <a:r>
              <a:rPr lang="sv-SE" dirty="0"/>
              <a:t> de som har </a:t>
            </a:r>
            <a:r>
              <a:rPr lang="sv-SE" dirty="0" err="1"/>
              <a:t>streetcred</a:t>
            </a:r>
            <a:r>
              <a:rPr lang="sv-SE" dirty="0"/>
              <a:t>. En del försörjer sig på </a:t>
            </a:r>
            <a:r>
              <a:rPr lang="sv-SE" dirty="0" err="1"/>
              <a:t>bötning</a:t>
            </a:r>
            <a:r>
              <a:rPr lang="sv-SE" dirty="0"/>
              <a:t> dvs grov misshandel o utpressning, och portning av personer som på något sätt brutit mot de kriminella normerna är vanligt.</a:t>
            </a:r>
          </a:p>
          <a:p>
            <a:r>
              <a:rPr lang="sv-SE" dirty="0"/>
              <a:t>De kriminella lägger på sina normer o värderingar på områdena för att kunna fortsätta med öppen kriminalitet.</a:t>
            </a:r>
          </a:p>
          <a:p>
            <a:r>
              <a:rPr lang="sv-SE" dirty="0"/>
              <a:t>Information om ökat sexualiserat våld, våldtäkter på unga tjejer.</a:t>
            </a:r>
          </a:p>
          <a:p>
            <a:r>
              <a:rPr lang="sv-SE" dirty="0"/>
              <a:t>Systemen håller på att förändras i struktur och det kan hända att vi kommer se nya typer av </a:t>
            </a:r>
            <a:r>
              <a:rPr lang="sv-SE" dirty="0" err="1"/>
              <a:t>konstelationer</a:t>
            </a:r>
            <a:r>
              <a:rPr lang="sv-SE" dirty="0"/>
              <a:t> o konflikter baserat på ex Etnicitet och annat. Beroende på området.</a:t>
            </a:r>
          </a:p>
          <a:p>
            <a:endParaRPr lang="sv-SE" dirty="0"/>
          </a:p>
        </p:txBody>
      </p:sp>
      <p:sp>
        <p:nvSpPr>
          <p:cNvPr id="4" name="Platshållare för bildnummer 3"/>
          <p:cNvSpPr>
            <a:spLocks noGrp="1"/>
          </p:cNvSpPr>
          <p:nvPr>
            <p:ph type="sldNum" sz="quarter" idx="10"/>
          </p:nvPr>
        </p:nvSpPr>
        <p:spPr/>
        <p:txBody>
          <a:bodyPr/>
          <a:lstStyle/>
          <a:p>
            <a:fld id="{6FE5EAD8-BE87-43C0-83F1-B34E98B3446D}" type="slidenum">
              <a:rPr lang="sv-SE" smtClean="0"/>
              <a:t>14</a:t>
            </a:fld>
            <a:endParaRPr lang="sv-SE"/>
          </a:p>
        </p:txBody>
      </p:sp>
    </p:spTree>
    <p:extLst>
      <p:ext uri="{BB962C8B-B14F-4D97-AF65-F5344CB8AC3E}">
        <p14:creationId xmlns:p14="http://schemas.microsoft.com/office/powerpoint/2010/main" val="968934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Pojkar som redan på dagis ger sig på flickorna och ska kontrollera dem. Föräldrar som behandlar barn olika utifrån kön o var i barnaskaran någon är född, ex äldste son.</a:t>
            </a:r>
          </a:p>
          <a:p>
            <a:r>
              <a:rPr lang="sv-SE" dirty="0"/>
              <a:t>Konfliktlösning med våld o återupprättande av kränkningar med våld o </a:t>
            </a:r>
            <a:r>
              <a:rPr lang="sv-SE" dirty="0" err="1"/>
              <a:t>blodshämd</a:t>
            </a:r>
            <a:r>
              <a:rPr lang="sv-SE" dirty="0"/>
              <a:t> ökar</a:t>
            </a:r>
          </a:p>
          <a:p>
            <a:r>
              <a:rPr lang="sv-SE" dirty="0"/>
              <a:t>Inflytande av alternativa sätt lösa brott ökar tex med hjälp av medlare</a:t>
            </a:r>
          </a:p>
          <a:p>
            <a:r>
              <a:rPr lang="sv-SE" dirty="0"/>
              <a:t>Polariseringen i </a:t>
            </a:r>
            <a:r>
              <a:rPr lang="sv-SE" dirty="0" err="1"/>
              <a:t>samhäälet</a:t>
            </a:r>
            <a:r>
              <a:rPr lang="sv-SE" dirty="0"/>
              <a:t> ökar både ideologiskt, religiöst, etniskt </a:t>
            </a:r>
          </a:p>
        </p:txBody>
      </p:sp>
      <p:sp>
        <p:nvSpPr>
          <p:cNvPr id="4" name="Platshållare för bildnummer 3"/>
          <p:cNvSpPr>
            <a:spLocks noGrp="1"/>
          </p:cNvSpPr>
          <p:nvPr>
            <p:ph type="sldNum" sz="quarter" idx="10"/>
          </p:nvPr>
        </p:nvSpPr>
        <p:spPr/>
        <p:txBody>
          <a:bodyPr/>
          <a:lstStyle/>
          <a:p>
            <a:fld id="{6FE5EAD8-BE87-43C0-83F1-B34E98B3446D}" type="slidenum">
              <a:rPr lang="sv-SE" smtClean="0"/>
              <a:t>15</a:t>
            </a:fld>
            <a:endParaRPr lang="sv-SE"/>
          </a:p>
        </p:txBody>
      </p:sp>
    </p:spTree>
    <p:extLst>
      <p:ext uri="{BB962C8B-B14F-4D97-AF65-F5344CB8AC3E}">
        <p14:creationId xmlns:p14="http://schemas.microsoft.com/office/powerpoint/2010/main" val="847685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Kvinnors utsatthet ökar o det är genusrelaterat våld. Man ger sig på dem för att de är kvinnor o för att på olika sätt bestraffa dem när de bryter mot normer. Omfattar alla kvinnor i ett område, man kan bli spottad på, kastad sten, kallad hora, ifrågasatt varför man är ute sent, varför man klär sig på ett visst sätt osv. Även info om ökat sexuellt våld som ej anmäls</a:t>
            </a:r>
          </a:p>
          <a:p>
            <a:r>
              <a:rPr lang="sv-SE" dirty="0"/>
              <a:t>Har problem med män som gifter sig med kvinnor flickor från hemland o sedan låser in dem, misshandlar o kontrollerar dem o sen kastar ut dem efter två år el aldrig ansöker om uppehållstillstånd.</a:t>
            </a:r>
          </a:p>
        </p:txBody>
      </p:sp>
      <p:sp>
        <p:nvSpPr>
          <p:cNvPr id="4" name="Platshållare för bildnummer 3"/>
          <p:cNvSpPr>
            <a:spLocks noGrp="1"/>
          </p:cNvSpPr>
          <p:nvPr>
            <p:ph type="sldNum" sz="quarter" idx="10"/>
          </p:nvPr>
        </p:nvSpPr>
        <p:spPr/>
        <p:txBody>
          <a:bodyPr/>
          <a:lstStyle/>
          <a:p>
            <a:fld id="{6FE5EAD8-BE87-43C0-83F1-B34E98B3446D}" type="slidenum">
              <a:rPr lang="sv-SE" smtClean="0"/>
              <a:t>16</a:t>
            </a:fld>
            <a:endParaRPr lang="sv-SE"/>
          </a:p>
        </p:txBody>
      </p:sp>
    </p:spTree>
    <p:extLst>
      <p:ext uri="{BB962C8B-B14F-4D97-AF65-F5344CB8AC3E}">
        <p14:creationId xmlns:p14="http://schemas.microsoft.com/office/powerpoint/2010/main" val="3297053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Normalisering av droger har ökat bland ungdomar generellt gällande cannabis. Ser många spår av missbruk o även missbruk av olika </a:t>
            </a:r>
            <a:r>
              <a:rPr lang="sv-SE" dirty="0" err="1"/>
              <a:t>tramadol</a:t>
            </a:r>
            <a:r>
              <a:rPr lang="sv-SE" dirty="0"/>
              <a:t> prep.</a:t>
            </a:r>
          </a:p>
        </p:txBody>
      </p:sp>
      <p:sp>
        <p:nvSpPr>
          <p:cNvPr id="4" name="Platshållare för bildnummer 3"/>
          <p:cNvSpPr>
            <a:spLocks noGrp="1"/>
          </p:cNvSpPr>
          <p:nvPr>
            <p:ph type="sldNum" sz="quarter" idx="10"/>
          </p:nvPr>
        </p:nvSpPr>
        <p:spPr/>
        <p:txBody>
          <a:bodyPr/>
          <a:lstStyle/>
          <a:p>
            <a:fld id="{6FE5EAD8-BE87-43C0-83F1-B34E98B3446D}" type="slidenum">
              <a:rPr lang="sv-SE" smtClean="0"/>
              <a:t>17</a:t>
            </a:fld>
            <a:endParaRPr lang="sv-SE"/>
          </a:p>
        </p:txBody>
      </p:sp>
    </p:spTree>
    <p:extLst>
      <p:ext uri="{BB962C8B-B14F-4D97-AF65-F5344CB8AC3E}">
        <p14:creationId xmlns:p14="http://schemas.microsoft.com/office/powerpoint/2010/main" val="4292635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Generella psykiska ohälsan bland unga har ökat i Sverige. Tyvärr har inte vårdens resurser ökat i samma omfattning. </a:t>
            </a:r>
          </a:p>
        </p:txBody>
      </p:sp>
      <p:sp>
        <p:nvSpPr>
          <p:cNvPr id="4" name="Platshållare för bildnummer 3"/>
          <p:cNvSpPr>
            <a:spLocks noGrp="1"/>
          </p:cNvSpPr>
          <p:nvPr>
            <p:ph type="sldNum" sz="quarter" idx="10"/>
          </p:nvPr>
        </p:nvSpPr>
        <p:spPr/>
        <p:txBody>
          <a:bodyPr/>
          <a:lstStyle/>
          <a:p>
            <a:fld id="{6FE5EAD8-BE87-43C0-83F1-B34E98B3446D}" type="slidenum">
              <a:rPr lang="sv-SE" smtClean="0"/>
              <a:t>18</a:t>
            </a:fld>
            <a:endParaRPr lang="sv-SE"/>
          </a:p>
        </p:txBody>
      </p:sp>
    </p:spTree>
    <p:extLst>
      <p:ext uri="{BB962C8B-B14F-4D97-AF65-F5344CB8AC3E}">
        <p14:creationId xmlns:p14="http://schemas.microsoft.com/office/powerpoint/2010/main" val="3336371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Trångboddheten uppges ha ökat</a:t>
            </a:r>
          </a:p>
        </p:txBody>
      </p:sp>
      <p:sp>
        <p:nvSpPr>
          <p:cNvPr id="4" name="Platshållare för bildnummer 3"/>
          <p:cNvSpPr>
            <a:spLocks noGrp="1"/>
          </p:cNvSpPr>
          <p:nvPr>
            <p:ph type="sldNum" sz="quarter" idx="10"/>
          </p:nvPr>
        </p:nvSpPr>
        <p:spPr/>
        <p:txBody>
          <a:bodyPr/>
          <a:lstStyle/>
          <a:p>
            <a:fld id="{6FE5EAD8-BE87-43C0-83F1-B34E98B3446D}" type="slidenum">
              <a:rPr lang="sv-SE" smtClean="0"/>
              <a:t>19</a:t>
            </a:fld>
            <a:endParaRPr lang="sv-SE"/>
          </a:p>
        </p:txBody>
      </p:sp>
    </p:spTree>
    <p:extLst>
      <p:ext uri="{BB962C8B-B14F-4D97-AF65-F5344CB8AC3E}">
        <p14:creationId xmlns:p14="http://schemas.microsoft.com/office/powerpoint/2010/main" val="3673210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Vad behöver vi göra för att komma tillrätta med problemen.</a:t>
            </a:r>
          </a:p>
          <a:p>
            <a:r>
              <a:rPr lang="sv-SE" dirty="0"/>
              <a:t>Stadsdelarna uppger att de har stora behov av hjälp med metodutveckling av praktiska arbetsmetoder. Vi planerar att bilda arbetsgrupper bestående av olika aktörer o stadsdelarna för att tillsammans komma tillrätta med </a:t>
            </a:r>
            <a:r>
              <a:rPr lang="sv-SE" dirty="0" err="1"/>
              <a:t>huren</a:t>
            </a:r>
            <a:r>
              <a:rPr lang="sv-SE" dirty="0"/>
              <a:t> kring många av problemen</a:t>
            </a:r>
          </a:p>
          <a:p>
            <a:r>
              <a:rPr lang="sv-SE" dirty="0"/>
              <a:t>Ung i Öst i Östra Göteborg har tittat på en ide om hur man skulle kunna arbeta med uppsökande riktat arbete mot individer i o runt gängmiljö. </a:t>
            </a:r>
            <a:r>
              <a:rPr lang="sv-SE" dirty="0" err="1"/>
              <a:t>Fenomenfokuserat</a:t>
            </a:r>
            <a:r>
              <a:rPr lang="sv-SE" dirty="0"/>
              <a:t> arbete o ej fokuserat på område.</a:t>
            </a:r>
          </a:p>
          <a:p>
            <a:r>
              <a:rPr lang="sv-SE" dirty="0"/>
              <a:t>Näst intill omöjligt stoppa tillgång på narkotika, men måste lära ungdomarna tacka nej o informera föräldrar. Rikta arbete i områden runt utsatta områden</a:t>
            </a:r>
          </a:p>
          <a:p>
            <a:r>
              <a:rPr lang="sv-SE" dirty="0"/>
              <a:t>Arbetar på en ide att bilda kvinnogrupper i nätverksform över hela staden, som en del i integrering och </a:t>
            </a:r>
            <a:r>
              <a:rPr lang="sv-SE" dirty="0" err="1"/>
              <a:t>värdearbete</a:t>
            </a:r>
            <a:r>
              <a:rPr lang="sv-SE" dirty="0"/>
              <a:t>. I vissa områden är det svårt o ibland farligt att mobilisera kvinnor socialt, så vi är precis på väg att försöka starta upp o samordna ett nätverksarbete för hur detta skulle kunna gå till. </a:t>
            </a:r>
          </a:p>
          <a:p>
            <a:r>
              <a:rPr lang="sv-SE" dirty="0"/>
              <a:t>Behövs personal ute att arbete aktivt uppsökande både mot vuxna och ungdomar</a:t>
            </a:r>
          </a:p>
        </p:txBody>
      </p:sp>
      <p:sp>
        <p:nvSpPr>
          <p:cNvPr id="4" name="Platshållare för bildnummer 3"/>
          <p:cNvSpPr>
            <a:spLocks noGrp="1"/>
          </p:cNvSpPr>
          <p:nvPr>
            <p:ph type="sldNum" sz="quarter" idx="10"/>
          </p:nvPr>
        </p:nvSpPr>
        <p:spPr/>
        <p:txBody>
          <a:bodyPr/>
          <a:lstStyle/>
          <a:p>
            <a:fld id="{6FE5EAD8-BE87-43C0-83F1-B34E98B3446D}" type="slidenum">
              <a:rPr lang="sv-SE" smtClean="0"/>
              <a:t>22</a:t>
            </a:fld>
            <a:endParaRPr lang="sv-SE"/>
          </a:p>
        </p:txBody>
      </p:sp>
    </p:spTree>
    <p:extLst>
      <p:ext uri="{BB962C8B-B14F-4D97-AF65-F5344CB8AC3E}">
        <p14:creationId xmlns:p14="http://schemas.microsoft.com/office/powerpoint/2010/main" val="1677089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C5DDE6-AD17-467A-90C7-9530291E0B1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a:extLst>
              <a:ext uri="{FF2B5EF4-FFF2-40B4-BE49-F238E27FC236}">
                <a16:creationId xmlns:a16="http://schemas.microsoft.com/office/drawing/2014/main" id="{014E32D2-03AC-47E2-8A11-8FEF3F3DF6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a:extLst>
              <a:ext uri="{FF2B5EF4-FFF2-40B4-BE49-F238E27FC236}">
                <a16:creationId xmlns:a16="http://schemas.microsoft.com/office/drawing/2014/main" id="{0EF0B6F3-0426-408B-B1F0-8D03E3F53CEC}"/>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5" name="Platshållare för sidfot 4">
            <a:extLst>
              <a:ext uri="{FF2B5EF4-FFF2-40B4-BE49-F238E27FC236}">
                <a16:creationId xmlns:a16="http://schemas.microsoft.com/office/drawing/2014/main" id="{C7220E3B-F87F-4DE5-BA9A-97C3C0779E0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7D10C5F-3CE3-4E48-B753-4866FF74D9DF}"/>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49377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2260F0-D1BC-40F3-BAA8-64DAE7E8789B}"/>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49ECA345-5BAB-4172-9C5F-0F4842BF04AC}"/>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A54B593-38B8-41FA-AEAF-F2EA52967F3E}"/>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5" name="Platshållare för sidfot 4">
            <a:extLst>
              <a:ext uri="{FF2B5EF4-FFF2-40B4-BE49-F238E27FC236}">
                <a16:creationId xmlns:a16="http://schemas.microsoft.com/office/drawing/2014/main" id="{29FDB152-71CB-4F2F-94E7-E84B9477EB9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62E10A4-DE59-4A46-8653-6C107F4C14A1}"/>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332887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EAADB196-30A0-4F4F-A3CA-67CEA85C9BE4}"/>
              </a:ext>
            </a:extLst>
          </p:cNvPr>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95A07DF8-2A62-47D6-801D-0810FED7EA38}"/>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9149E9A-72A5-4020-BE51-FFDDAF4495E9}"/>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5" name="Platshållare för sidfot 4">
            <a:extLst>
              <a:ext uri="{FF2B5EF4-FFF2-40B4-BE49-F238E27FC236}">
                <a16:creationId xmlns:a16="http://schemas.microsoft.com/office/drawing/2014/main" id="{F7BD552D-3BDE-4AE8-96C3-F99B8C17A45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BFC6C34-2501-4CA9-9115-0FD2D203B393}"/>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213761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94EFF8-0606-4040-8BB2-680506C28D29}"/>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D5940E1C-0A32-47BB-8504-D64CD7532756}"/>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1EEFD88-2130-4D80-9674-06009907160C}"/>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5" name="Platshållare för sidfot 4">
            <a:extLst>
              <a:ext uri="{FF2B5EF4-FFF2-40B4-BE49-F238E27FC236}">
                <a16:creationId xmlns:a16="http://schemas.microsoft.com/office/drawing/2014/main" id="{E2AA5CC4-C877-417A-827B-76D6E05DA49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A3BA445-DBC2-463A-A539-4C17EC557135}"/>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1805100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7FCCC6-35E5-4F64-BFC3-7E475E50CCB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4E754E5A-F388-4B53-935F-EB5DC7A27A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DD5CEE23-6592-404F-B149-D2602996F078}"/>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5" name="Platshållare för sidfot 4">
            <a:extLst>
              <a:ext uri="{FF2B5EF4-FFF2-40B4-BE49-F238E27FC236}">
                <a16:creationId xmlns:a16="http://schemas.microsoft.com/office/drawing/2014/main" id="{EFC1CBE9-71F3-466C-911D-4C1AC88AFE2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5A99D24-98AD-45D7-97B1-1EFEB02AD290}"/>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4163441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B18E87-7271-4E24-9731-F7949A6DFD62}"/>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5A704BD7-73BF-41C7-BA9E-C367A79FAE06}"/>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042D2665-D814-459A-99C0-C092B6E32F41}"/>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84188B6-E136-467B-9364-96DE2A61AB09}"/>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6" name="Platshållare för sidfot 5">
            <a:extLst>
              <a:ext uri="{FF2B5EF4-FFF2-40B4-BE49-F238E27FC236}">
                <a16:creationId xmlns:a16="http://schemas.microsoft.com/office/drawing/2014/main" id="{2AB1F701-E194-4244-B391-FA0751D26D3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E4963F1-81E3-4B2F-8B90-AB407DFEAA95}"/>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128034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AED1F-275E-47AB-B0CE-B9039706DAFD}"/>
              </a:ext>
            </a:extLst>
          </p:cNvPr>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06316FD5-B931-4459-9ACD-086A960B17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B55917F2-7F65-4C11-81FC-3E2E3CACA8BD}"/>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011CC10-E203-47D0-8F51-DF6C1F4757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D549196D-3B55-4A2D-80DF-41521E2BAFEF}"/>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5B019F9-C49F-400F-9F06-5E06429B8780}"/>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8" name="Platshållare för sidfot 7">
            <a:extLst>
              <a:ext uri="{FF2B5EF4-FFF2-40B4-BE49-F238E27FC236}">
                <a16:creationId xmlns:a16="http://schemas.microsoft.com/office/drawing/2014/main" id="{B8290B97-E0FD-45E2-9BE7-ED638AD3D86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2DB9F00-EC4E-4A27-8E4B-8ED6B34AD841}"/>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283230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7A083-D7D5-4385-83AA-B1E64AF501F6}"/>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606230ED-5CE1-4D4E-A09B-383A381BE8FF}"/>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4" name="Platshållare för sidfot 3">
            <a:extLst>
              <a:ext uri="{FF2B5EF4-FFF2-40B4-BE49-F238E27FC236}">
                <a16:creationId xmlns:a16="http://schemas.microsoft.com/office/drawing/2014/main" id="{EF6BEA09-8BA6-4387-BDB0-925F879749D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2640E30-97CC-4611-8DDA-BB1C4F83E093}"/>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698827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7E52B25-9DA9-402E-8007-620F140F6F34}"/>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3" name="Platshållare för sidfot 2">
            <a:extLst>
              <a:ext uri="{FF2B5EF4-FFF2-40B4-BE49-F238E27FC236}">
                <a16:creationId xmlns:a16="http://schemas.microsoft.com/office/drawing/2014/main" id="{E90760F5-0E93-4B2B-8710-6763BC0B797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078EB6D-F34B-45A8-A451-E80F6E3A9FF2}"/>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286659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1FD7E9-4720-4861-AD10-33BC991E858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a:extLst>
              <a:ext uri="{FF2B5EF4-FFF2-40B4-BE49-F238E27FC236}">
                <a16:creationId xmlns:a16="http://schemas.microsoft.com/office/drawing/2014/main" id="{D6B4D75D-9839-4BCF-A0FF-1486B7E58D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F1E6EA0-A7FD-49CF-8A59-4157601538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3983E8BC-1507-4B2F-BF8F-5670E15388BE}"/>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6" name="Platshållare för sidfot 5">
            <a:extLst>
              <a:ext uri="{FF2B5EF4-FFF2-40B4-BE49-F238E27FC236}">
                <a16:creationId xmlns:a16="http://schemas.microsoft.com/office/drawing/2014/main" id="{E05A82EA-DE61-4B81-A5E6-9E6AD331C26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967D2C8-6CED-42B3-9C46-4CBB25F49B29}"/>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3067196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7D0D2E-7063-4DFE-936A-5DFB03DF5EA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19749915-6340-40D1-8CC5-0307956FF2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B6987911-C482-44B6-9522-408D52EDE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E9B5EC5F-DCA0-453C-8D1B-3052A1BEE8C3}"/>
              </a:ext>
            </a:extLst>
          </p:cNvPr>
          <p:cNvSpPr>
            <a:spLocks noGrp="1"/>
          </p:cNvSpPr>
          <p:nvPr>
            <p:ph type="dt" sz="half" idx="10"/>
          </p:nvPr>
        </p:nvSpPr>
        <p:spPr/>
        <p:txBody>
          <a:bodyPr/>
          <a:lstStyle/>
          <a:p>
            <a:fld id="{75BD6ACB-1656-426F-805D-345EECA2F31A}" type="datetimeFigureOut">
              <a:rPr lang="sv-SE" smtClean="0"/>
              <a:t>2018-11-26</a:t>
            </a:fld>
            <a:endParaRPr lang="sv-SE"/>
          </a:p>
        </p:txBody>
      </p:sp>
      <p:sp>
        <p:nvSpPr>
          <p:cNvPr id="6" name="Platshållare för sidfot 5">
            <a:extLst>
              <a:ext uri="{FF2B5EF4-FFF2-40B4-BE49-F238E27FC236}">
                <a16:creationId xmlns:a16="http://schemas.microsoft.com/office/drawing/2014/main" id="{FF3B9783-054C-46C8-AAB0-212165C5FEF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D164EE8-57FC-46FB-AA70-BDCB71BA7931}"/>
              </a:ext>
            </a:extLst>
          </p:cNvPr>
          <p:cNvSpPr>
            <a:spLocks noGrp="1"/>
          </p:cNvSpPr>
          <p:nvPr>
            <p:ph type="sldNum" sz="quarter" idx="12"/>
          </p:nvPr>
        </p:nvSpPr>
        <p:spPr/>
        <p:txBody>
          <a:bodyPr/>
          <a:lstStyle/>
          <a:p>
            <a:fld id="{15A50BA7-9B15-473E-8F74-AAB8A2F53276}" type="slidenum">
              <a:rPr lang="sv-SE" smtClean="0"/>
              <a:t>‹#›</a:t>
            </a:fld>
            <a:endParaRPr lang="sv-SE"/>
          </a:p>
        </p:txBody>
      </p:sp>
    </p:spTree>
    <p:extLst>
      <p:ext uri="{BB962C8B-B14F-4D97-AF65-F5344CB8AC3E}">
        <p14:creationId xmlns:p14="http://schemas.microsoft.com/office/powerpoint/2010/main" val="144830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B8642A4-AE62-4B99-8FED-07BC4139DD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a:extLst>
              <a:ext uri="{FF2B5EF4-FFF2-40B4-BE49-F238E27FC236}">
                <a16:creationId xmlns:a16="http://schemas.microsoft.com/office/drawing/2014/main" id="{B6B82B3D-317E-49E4-8586-C454052127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2FFAD03-AF11-4FE3-9FB6-A2FC7562D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D6ACB-1656-426F-805D-345EECA2F31A}" type="datetimeFigureOut">
              <a:rPr lang="sv-SE" smtClean="0"/>
              <a:t>2018-11-26</a:t>
            </a:fld>
            <a:endParaRPr lang="sv-SE"/>
          </a:p>
        </p:txBody>
      </p:sp>
      <p:sp>
        <p:nvSpPr>
          <p:cNvPr id="5" name="Platshållare för sidfot 4">
            <a:extLst>
              <a:ext uri="{FF2B5EF4-FFF2-40B4-BE49-F238E27FC236}">
                <a16:creationId xmlns:a16="http://schemas.microsoft.com/office/drawing/2014/main" id="{8A302FC3-3EBC-46A4-9AA8-FDAD562322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28FFB65-4FE7-4172-B558-8530E88513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50BA7-9B15-473E-8F74-AAB8A2F53276}" type="slidenum">
              <a:rPr lang="sv-SE" smtClean="0"/>
              <a:t>‹#›</a:t>
            </a:fld>
            <a:endParaRPr lang="sv-SE"/>
          </a:p>
        </p:txBody>
      </p:sp>
    </p:spTree>
    <p:extLst>
      <p:ext uri="{BB962C8B-B14F-4D97-AF65-F5344CB8AC3E}">
        <p14:creationId xmlns:p14="http://schemas.microsoft.com/office/powerpoint/2010/main" val="4177650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1D7A6B-1FF5-4F72-BC43-C31FCBDCA8D4}"/>
              </a:ext>
            </a:extLst>
          </p:cNvPr>
          <p:cNvSpPr>
            <a:spLocks noGrp="1"/>
          </p:cNvSpPr>
          <p:nvPr>
            <p:ph type="ctrTitle"/>
          </p:nvPr>
        </p:nvSpPr>
        <p:spPr/>
        <p:txBody>
          <a:bodyPr/>
          <a:lstStyle/>
          <a:p>
            <a:r>
              <a:rPr lang="sv-SE" dirty="0"/>
              <a:t>Parallella system</a:t>
            </a:r>
          </a:p>
        </p:txBody>
      </p:sp>
      <p:sp>
        <p:nvSpPr>
          <p:cNvPr id="3" name="Underrubrik 2">
            <a:extLst>
              <a:ext uri="{FF2B5EF4-FFF2-40B4-BE49-F238E27FC236}">
                <a16:creationId xmlns:a16="http://schemas.microsoft.com/office/drawing/2014/main" id="{78AEE8A3-F049-40DD-BAEC-7FA65C89FBF8}"/>
              </a:ext>
            </a:extLst>
          </p:cNvPr>
          <p:cNvSpPr>
            <a:spLocks noGrp="1"/>
          </p:cNvSpPr>
          <p:nvPr>
            <p:ph type="subTitle" idx="1"/>
          </p:nvPr>
        </p:nvSpPr>
        <p:spPr/>
        <p:txBody>
          <a:bodyPr/>
          <a:lstStyle/>
          <a:p>
            <a:r>
              <a:rPr lang="sv-SE" dirty="0"/>
              <a:t>”Samhällssystem som fungerar oberoende av eller i opposition till ordinarie samhällsinstitutioner” </a:t>
            </a:r>
            <a:r>
              <a:rPr lang="sv-SE" sz="1100" dirty="0"/>
              <a:t>(M.W)</a:t>
            </a:r>
            <a:endParaRPr lang="sv-SE" dirty="0"/>
          </a:p>
          <a:p>
            <a:endParaRPr lang="sv-SE" dirty="0"/>
          </a:p>
        </p:txBody>
      </p:sp>
    </p:spTree>
    <p:extLst>
      <p:ext uri="{BB962C8B-B14F-4D97-AF65-F5344CB8AC3E}">
        <p14:creationId xmlns:p14="http://schemas.microsoft.com/office/powerpoint/2010/main" val="1308365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84">
            <a:extLst>
              <a:ext uri="{FF2B5EF4-FFF2-40B4-BE49-F238E27FC236}">
                <a16:creationId xmlns:a16="http://schemas.microsoft.com/office/drawing/2014/main" id="{D89D7D56-7A67-4957-A9A5-8DB1286AB816}"/>
              </a:ext>
            </a:extLst>
          </p:cNvPr>
          <p:cNvSpPr txBox="1">
            <a:spLocks noChangeArrowheads="1"/>
          </p:cNvSpPr>
          <p:nvPr/>
        </p:nvSpPr>
        <p:spPr bwMode="auto">
          <a:xfrm>
            <a:off x="5040313" y="856456"/>
            <a:ext cx="1177925" cy="3508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KLAN/ÄTT/HUS</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3" name="Textruta 86">
            <a:extLst>
              <a:ext uri="{FF2B5EF4-FFF2-40B4-BE49-F238E27FC236}">
                <a16:creationId xmlns:a16="http://schemas.microsoft.com/office/drawing/2014/main" id="{47524D25-145E-4728-8F4C-FBF25FC21892}"/>
              </a:ext>
            </a:extLst>
          </p:cNvPr>
          <p:cNvSpPr txBox="1">
            <a:spLocks noChangeArrowheads="1"/>
          </p:cNvSpPr>
          <p:nvPr/>
        </p:nvSpPr>
        <p:spPr bwMode="auto">
          <a:xfrm>
            <a:off x="4257240" y="1480184"/>
            <a:ext cx="679450" cy="52705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MAKT-SYSTEM</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4" name="Textruta 87">
            <a:extLst>
              <a:ext uri="{FF2B5EF4-FFF2-40B4-BE49-F238E27FC236}">
                <a16:creationId xmlns:a16="http://schemas.microsoft.com/office/drawing/2014/main" id="{6CE4F0E7-F1C0-4CDE-B0D0-34287DCC32F2}"/>
              </a:ext>
            </a:extLst>
          </p:cNvPr>
          <p:cNvSpPr txBox="1">
            <a:spLocks noChangeArrowheads="1"/>
          </p:cNvSpPr>
          <p:nvPr/>
        </p:nvSpPr>
        <p:spPr bwMode="auto">
          <a:xfrm>
            <a:off x="5150644" y="1458752"/>
            <a:ext cx="900113" cy="5413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EKONOMISK/SOCIAL FUNKTION</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5" name="Textruta 88">
            <a:extLst>
              <a:ext uri="{FF2B5EF4-FFF2-40B4-BE49-F238E27FC236}">
                <a16:creationId xmlns:a16="http://schemas.microsoft.com/office/drawing/2014/main" id="{2E4206DD-52D7-4958-AD74-ED7E5310491E}"/>
              </a:ext>
            </a:extLst>
          </p:cNvPr>
          <p:cNvSpPr txBox="1">
            <a:spLocks noChangeArrowheads="1"/>
          </p:cNvSpPr>
          <p:nvPr/>
        </p:nvSpPr>
        <p:spPr bwMode="auto">
          <a:xfrm>
            <a:off x="6264711" y="1435100"/>
            <a:ext cx="679450" cy="5556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FYSISKT SKYDD</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6" name="Textruta 89">
            <a:extLst>
              <a:ext uri="{FF2B5EF4-FFF2-40B4-BE49-F238E27FC236}">
                <a16:creationId xmlns:a16="http://schemas.microsoft.com/office/drawing/2014/main" id="{97BD1511-2F84-4357-8CA5-20D3157F9AF3}"/>
              </a:ext>
            </a:extLst>
          </p:cNvPr>
          <p:cNvSpPr txBox="1">
            <a:spLocks noChangeArrowheads="1"/>
          </p:cNvSpPr>
          <p:nvPr/>
        </p:nvSpPr>
        <p:spPr bwMode="auto">
          <a:xfrm>
            <a:off x="3722022" y="2247900"/>
            <a:ext cx="987425" cy="81280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RELATION INDIVID K</a:t>
            </a:r>
            <a:r>
              <a:rPr kumimoji="0" lang="sv-SE" altLang="sv-SE" sz="9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Ä</a:t>
            </a: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RNFAMILJ SL</a:t>
            </a:r>
            <a:r>
              <a:rPr kumimoji="0" lang="sv-SE" altLang="sv-SE" sz="9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Ä</a:t>
            </a: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KT, KLAN, STAT</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7" name="Textruta 90">
            <a:extLst>
              <a:ext uri="{FF2B5EF4-FFF2-40B4-BE49-F238E27FC236}">
                <a16:creationId xmlns:a16="http://schemas.microsoft.com/office/drawing/2014/main" id="{15B4071C-7186-4D18-90E3-E19D90056449}"/>
              </a:ext>
            </a:extLst>
          </p:cNvPr>
          <p:cNvSpPr txBox="1">
            <a:spLocks noChangeArrowheads="1"/>
          </p:cNvSpPr>
          <p:nvPr/>
        </p:nvSpPr>
        <p:spPr bwMode="auto">
          <a:xfrm>
            <a:off x="5150644" y="2311400"/>
            <a:ext cx="892175" cy="417513"/>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EKONOMISK SKYDD</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8" name="Rak koppling 7">
            <a:extLst>
              <a:ext uri="{FF2B5EF4-FFF2-40B4-BE49-F238E27FC236}">
                <a16:creationId xmlns:a16="http://schemas.microsoft.com/office/drawing/2014/main" id="{7DC716E0-97B9-41F0-84A3-433C48702B6A}"/>
              </a:ext>
            </a:extLst>
          </p:cNvPr>
          <p:cNvCxnSpPr/>
          <p:nvPr/>
        </p:nvCxnSpPr>
        <p:spPr>
          <a:xfrm flipH="1">
            <a:off x="4930171" y="1217294"/>
            <a:ext cx="146050" cy="255905"/>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ruta 92">
            <a:extLst>
              <a:ext uri="{FF2B5EF4-FFF2-40B4-BE49-F238E27FC236}">
                <a16:creationId xmlns:a16="http://schemas.microsoft.com/office/drawing/2014/main" id="{9DF13A69-F60B-47E8-998F-09AAAE653C7F}"/>
              </a:ext>
            </a:extLst>
          </p:cNvPr>
          <p:cNvSpPr txBox="1">
            <a:spLocks noChangeArrowheads="1"/>
          </p:cNvSpPr>
          <p:nvPr/>
        </p:nvSpPr>
        <p:spPr bwMode="auto">
          <a:xfrm>
            <a:off x="5219700" y="2977085"/>
            <a:ext cx="876300" cy="3587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SOCIALT SKYDD</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0" name="Textruta 93">
            <a:extLst>
              <a:ext uri="{FF2B5EF4-FFF2-40B4-BE49-F238E27FC236}">
                <a16:creationId xmlns:a16="http://schemas.microsoft.com/office/drawing/2014/main" id="{A018331A-CE06-4CCF-BBAE-471F469A9A80}"/>
              </a:ext>
            </a:extLst>
          </p:cNvPr>
          <p:cNvSpPr txBox="1">
            <a:spLocks noChangeArrowheads="1"/>
          </p:cNvSpPr>
          <p:nvPr/>
        </p:nvSpPr>
        <p:spPr bwMode="auto">
          <a:xfrm>
            <a:off x="5178564" y="3474577"/>
            <a:ext cx="877888" cy="3587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t>
            </a:r>
            <a:r>
              <a:rPr kumimoji="0" lang="sv-SE" altLang="sv-SE" sz="9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Å</a:t>
            </a: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RD/OMSORG</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1" name="Textruta 94">
            <a:extLst>
              <a:ext uri="{FF2B5EF4-FFF2-40B4-BE49-F238E27FC236}">
                <a16:creationId xmlns:a16="http://schemas.microsoft.com/office/drawing/2014/main" id="{EEE24158-915A-48DD-9999-3331B82AD322}"/>
              </a:ext>
            </a:extLst>
          </p:cNvPr>
          <p:cNvSpPr txBox="1">
            <a:spLocks noChangeArrowheads="1"/>
          </p:cNvSpPr>
          <p:nvPr/>
        </p:nvSpPr>
        <p:spPr bwMode="auto">
          <a:xfrm>
            <a:off x="6253138" y="2309812"/>
            <a:ext cx="746125" cy="3587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SEDVANER</a:t>
            </a:r>
            <a:r>
              <a:rPr kumimoji="0" lang="sv-SE" altLang="sv-SE" sz="9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Ä</a:t>
            </a:r>
            <a:r>
              <a:rPr kumimoji="0" lang="sv-SE" altLang="sv-SE" sz="9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TT</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2" name="Textruta 95">
            <a:extLst>
              <a:ext uri="{FF2B5EF4-FFF2-40B4-BE49-F238E27FC236}">
                <a16:creationId xmlns:a16="http://schemas.microsoft.com/office/drawing/2014/main" id="{997A5831-A047-4E5A-B903-3D7A926C8879}"/>
              </a:ext>
            </a:extLst>
          </p:cNvPr>
          <p:cNvSpPr txBox="1">
            <a:spLocks noChangeArrowheads="1"/>
          </p:cNvSpPr>
          <p:nvPr/>
        </p:nvSpPr>
        <p:spPr bwMode="auto">
          <a:xfrm>
            <a:off x="6286475" y="3484561"/>
            <a:ext cx="768350" cy="3587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KONFLIKT</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13" name="Textruta 96">
            <a:extLst>
              <a:ext uri="{FF2B5EF4-FFF2-40B4-BE49-F238E27FC236}">
                <a16:creationId xmlns:a16="http://schemas.microsoft.com/office/drawing/2014/main" id="{8E6F1634-6AF1-4E48-AB9A-91A041FF18C0}"/>
              </a:ext>
            </a:extLst>
          </p:cNvPr>
          <p:cNvSpPr txBox="1">
            <a:spLocks noChangeArrowheads="1"/>
          </p:cNvSpPr>
          <p:nvPr/>
        </p:nvSpPr>
        <p:spPr bwMode="auto">
          <a:xfrm>
            <a:off x="6286475" y="2870518"/>
            <a:ext cx="679450" cy="3587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STRAFF</a:t>
            </a: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14" name="Textruta 97">
            <a:extLst>
              <a:ext uri="{FF2B5EF4-FFF2-40B4-BE49-F238E27FC236}">
                <a16:creationId xmlns:a16="http://schemas.microsoft.com/office/drawing/2014/main" id="{217D89DA-FF7A-4DC6-B090-A845946DAD8A}"/>
              </a:ext>
            </a:extLst>
          </p:cNvPr>
          <p:cNvSpPr txBox="1">
            <a:spLocks noChangeArrowheads="1"/>
          </p:cNvSpPr>
          <p:nvPr/>
        </p:nvSpPr>
        <p:spPr bwMode="auto">
          <a:xfrm>
            <a:off x="6286475" y="4079759"/>
            <a:ext cx="739775" cy="35877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t>
            </a:r>
            <a:r>
              <a:rPr kumimoji="0" lang="sv-SE" altLang="sv-SE" sz="9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Ö</a:t>
            </a:r>
            <a:r>
              <a:rPr kumimoji="0" lang="sv-SE" altLang="sv-SE" sz="9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RSVAR</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15" name="Rak koppling 14">
            <a:extLst>
              <a:ext uri="{FF2B5EF4-FFF2-40B4-BE49-F238E27FC236}">
                <a16:creationId xmlns:a16="http://schemas.microsoft.com/office/drawing/2014/main" id="{8D100DD5-8EF6-4B63-AF0F-13FECC70AC89}"/>
              </a:ext>
            </a:extLst>
          </p:cNvPr>
          <p:cNvCxnSpPr/>
          <p:nvPr/>
        </p:nvCxnSpPr>
        <p:spPr>
          <a:xfrm flipH="1">
            <a:off x="4275163" y="2035810"/>
            <a:ext cx="87630" cy="2120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Rak koppling 15">
            <a:extLst>
              <a:ext uri="{FF2B5EF4-FFF2-40B4-BE49-F238E27FC236}">
                <a16:creationId xmlns:a16="http://schemas.microsoft.com/office/drawing/2014/main" id="{926A2682-A915-409E-B4FB-B4EA6E1B5E5C}"/>
              </a:ext>
            </a:extLst>
          </p:cNvPr>
          <p:cNvCxnSpPr/>
          <p:nvPr/>
        </p:nvCxnSpPr>
        <p:spPr>
          <a:xfrm>
            <a:off x="5629275" y="1172528"/>
            <a:ext cx="0" cy="2482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Rak koppling 16">
            <a:extLst>
              <a:ext uri="{FF2B5EF4-FFF2-40B4-BE49-F238E27FC236}">
                <a16:creationId xmlns:a16="http://schemas.microsoft.com/office/drawing/2014/main" id="{1E96B761-967C-4691-A8F2-2004305460B3}"/>
              </a:ext>
            </a:extLst>
          </p:cNvPr>
          <p:cNvCxnSpPr/>
          <p:nvPr/>
        </p:nvCxnSpPr>
        <p:spPr>
          <a:xfrm>
            <a:off x="5583929" y="2035810"/>
            <a:ext cx="0" cy="2120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Rak koppling 17">
            <a:extLst>
              <a:ext uri="{FF2B5EF4-FFF2-40B4-BE49-F238E27FC236}">
                <a16:creationId xmlns:a16="http://schemas.microsoft.com/office/drawing/2014/main" id="{93365B03-014F-4C6C-9C29-9E92B9A0038B}"/>
              </a:ext>
            </a:extLst>
          </p:cNvPr>
          <p:cNvCxnSpPr/>
          <p:nvPr/>
        </p:nvCxnSpPr>
        <p:spPr>
          <a:xfrm>
            <a:off x="5617508" y="2687638"/>
            <a:ext cx="0" cy="219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Rak koppling 18">
            <a:extLst>
              <a:ext uri="{FF2B5EF4-FFF2-40B4-BE49-F238E27FC236}">
                <a16:creationId xmlns:a16="http://schemas.microsoft.com/office/drawing/2014/main" id="{E9C8D576-A6AD-486B-920B-DB753F05C90D}"/>
              </a:ext>
            </a:extLst>
          </p:cNvPr>
          <p:cNvCxnSpPr/>
          <p:nvPr/>
        </p:nvCxnSpPr>
        <p:spPr>
          <a:xfrm>
            <a:off x="5629275" y="3297555"/>
            <a:ext cx="0" cy="167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Rak koppling 19">
            <a:extLst>
              <a:ext uri="{FF2B5EF4-FFF2-40B4-BE49-F238E27FC236}">
                <a16:creationId xmlns:a16="http://schemas.microsoft.com/office/drawing/2014/main" id="{018C00EF-8CA5-4B4D-8EBB-55F21A96E459}"/>
              </a:ext>
            </a:extLst>
          </p:cNvPr>
          <p:cNvCxnSpPr/>
          <p:nvPr/>
        </p:nvCxnSpPr>
        <p:spPr>
          <a:xfrm>
            <a:off x="6264711" y="1192211"/>
            <a:ext cx="212090" cy="2343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Rak koppling 20">
            <a:extLst>
              <a:ext uri="{FF2B5EF4-FFF2-40B4-BE49-F238E27FC236}">
                <a16:creationId xmlns:a16="http://schemas.microsoft.com/office/drawing/2014/main" id="{DB434EA2-ED4D-40F7-8786-A012BF048988}"/>
              </a:ext>
            </a:extLst>
          </p:cNvPr>
          <p:cNvCxnSpPr/>
          <p:nvPr/>
        </p:nvCxnSpPr>
        <p:spPr>
          <a:xfrm>
            <a:off x="6604436" y="2039149"/>
            <a:ext cx="0" cy="248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Rak koppling 21">
            <a:extLst>
              <a:ext uri="{FF2B5EF4-FFF2-40B4-BE49-F238E27FC236}">
                <a16:creationId xmlns:a16="http://schemas.microsoft.com/office/drawing/2014/main" id="{38478CE0-508E-401A-B2C5-5D2B01A1C25B}"/>
              </a:ext>
            </a:extLst>
          </p:cNvPr>
          <p:cNvCxnSpPr/>
          <p:nvPr/>
        </p:nvCxnSpPr>
        <p:spPr>
          <a:xfrm>
            <a:off x="6604436" y="2687638"/>
            <a:ext cx="0" cy="182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1F503E90-D574-4AF5-9BEE-D0342D3BDD50}"/>
              </a:ext>
            </a:extLst>
          </p:cNvPr>
          <p:cNvCxnSpPr/>
          <p:nvPr/>
        </p:nvCxnSpPr>
        <p:spPr>
          <a:xfrm>
            <a:off x="6604436" y="3262835"/>
            <a:ext cx="6985" cy="182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Rak koppling 23">
            <a:extLst>
              <a:ext uri="{FF2B5EF4-FFF2-40B4-BE49-F238E27FC236}">
                <a16:creationId xmlns:a16="http://schemas.microsoft.com/office/drawing/2014/main" id="{0C571593-A668-4603-A1CD-FC61A4B34944}"/>
              </a:ext>
            </a:extLst>
          </p:cNvPr>
          <p:cNvCxnSpPr/>
          <p:nvPr/>
        </p:nvCxnSpPr>
        <p:spPr>
          <a:xfrm>
            <a:off x="6656496" y="3843336"/>
            <a:ext cx="0" cy="16764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207C74D-19D0-4913-8DB4-16DAF2A2085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26" name="Rectangle 25">
            <a:extLst>
              <a:ext uri="{FF2B5EF4-FFF2-40B4-BE49-F238E27FC236}">
                <a16:creationId xmlns:a16="http://schemas.microsoft.com/office/drawing/2014/main" id="{3332C34F-758C-45FE-BF5C-DF297E4EA912}"/>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27" name="Rectangle 38">
            <a:extLst>
              <a:ext uri="{FF2B5EF4-FFF2-40B4-BE49-F238E27FC236}">
                <a16:creationId xmlns:a16="http://schemas.microsoft.com/office/drawing/2014/main" id="{27C7FFCE-875A-4657-AB83-6EC00B84CBCD}"/>
              </a:ext>
            </a:extLst>
          </p:cNvPr>
          <p:cNvSpPr>
            <a:spLocks noChangeArrowheads="1"/>
          </p:cNvSpPr>
          <p:nvPr/>
        </p:nvSpPr>
        <p:spPr bwMode="auto">
          <a:xfrm>
            <a:off x="634181" y="-3992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0000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46">
            <a:extLst>
              <a:ext uri="{FF2B5EF4-FFF2-40B4-BE49-F238E27FC236}">
                <a16:creationId xmlns:a16="http://schemas.microsoft.com/office/drawing/2014/main" id="{479AB85D-E5C4-40D9-ADB5-1EAB9B46C5F7}"/>
              </a:ext>
            </a:extLst>
          </p:cNvPr>
          <p:cNvSpPr txBox="1">
            <a:spLocks noChangeArrowheads="1"/>
          </p:cNvSpPr>
          <p:nvPr/>
        </p:nvSpPr>
        <p:spPr bwMode="auto">
          <a:xfrm>
            <a:off x="4071221" y="862013"/>
            <a:ext cx="2584450" cy="104933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sv-SE" sz="16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RÄTTSTATUS</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3" name="Textruta 47">
            <a:extLst>
              <a:ext uri="{FF2B5EF4-FFF2-40B4-BE49-F238E27FC236}">
                <a16:creationId xmlns:a16="http://schemas.microsoft.com/office/drawing/2014/main" id="{B0020303-8BDF-4AF4-BD4C-061D833E102B}"/>
              </a:ext>
            </a:extLst>
          </p:cNvPr>
          <p:cNvSpPr txBox="1">
            <a:spLocks noChangeArrowheads="1"/>
          </p:cNvSpPr>
          <p:nvPr/>
        </p:nvSpPr>
        <p:spPr bwMode="auto">
          <a:xfrm>
            <a:off x="3447867" y="2276619"/>
            <a:ext cx="1136650" cy="60483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GENUS</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4" name="Textruta 57">
            <a:extLst>
              <a:ext uri="{FF2B5EF4-FFF2-40B4-BE49-F238E27FC236}">
                <a16:creationId xmlns:a16="http://schemas.microsoft.com/office/drawing/2014/main" id="{39F7B006-AAB9-46C9-9F2B-C1A4F3A1F34F}"/>
              </a:ext>
            </a:extLst>
          </p:cNvPr>
          <p:cNvSpPr txBox="1">
            <a:spLocks noChangeArrowheads="1"/>
          </p:cNvSpPr>
          <p:nvPr/>
        </p:nvSpPr>
        <p:spPr bwMode="auto">
          <a:xfrm>
            <a:off x="4820890" y="2276618"/>
            <a:ext cx="1136650" cy="6048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SOCIAL STATUS</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5" name="Textruta 58">
            <a:extLst>
              <a:ext uri="{FF2B5EF4-FFF2-40B4-BE49-F238E27FC236}">
                <a16:creationId xmlns:a16="http://schemas.microsoft.com/office/drawing/2014/main" id="{89D64F8D-9B29-4230-AFF9-4EE40C1946D4}"/>
              </a:ext>
            </a:extLst>
          </p:cNvPr>
          <p:cNvSpPr txBox="1">
            <a:spLocks noChangeArrowheads="1"/>
          </p:cNvSpPr>
          <p:nvPr/>
        </p:nvSpPr>
        <p:spPr bwMode="auto">
          <a:xfrm>
            <a:off x="6138883" y="2265679"/>
            <a:ext cx="1136650" cy="6048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ÄTT/KLAN</a:t>
            </a:r>
            <a:endParaRPr kumimoji="0" lang="sv-SE" altLang="sv-SE" sz="1800" b="0" i="0" u="none" strike="noStrike" cap="none" normalizeH="0" baseline="0">
              <a:ln>
                <a:noFill/>
              </a:ln>
              <a:solidFill>
                <a:schemeClr val="tx1"/>
              </a:solidFill>
              <a:effectLst/>
              <a:latin typeface="Arial" panose="020B0604020202020204" pitchFamily="34" charset="0"/>
            </a:endParaRPr>
          </a:p>
        </p:txBody>
      </p:sp>
      <p:sp>
        <p:nvSpPr>
          <p:cNvPr id="6" name="Textruta 59">
            <a:extLst>
              <a:ext uri="{FF2B5EF4-FFF2-40B4-BE49-F238E27FC236}">
                <a16:creationId xmlns:a16="http://schemas.microsoft.com/office/drawing/2014/main" id="{744495D6-75A9-4F67-94D2-E68A66CC6D55}"/>
              </a:ext>
            </a:extLst>
          </p:cNvPr>
          <p:cNvSpPr txBox="1">
            <a:spLocks noChangeArrowheads="1"/>
          </p:cNvSpPr>
          <p:nvPr/>
        </p:nvSpPr>
        <p:spPr bwMode="auto">
          <a:xfrm>
            <a:off x="4824896" y="3335278"/>
            <a:ext cx="1136650" cy="6048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RYKTE</a:t>
            </a:r>
            <a:endParaRPr kumimoji="0" lang="sv-SE" altLang="sv-SE" sz="1800" b="0" i="0" u="none" strike="noStrike" cap="none" normalizeH="0" baseline="0">
              <a:ln>
                <a:noFill/>
              </a:ln>
              <a:solidFill>
                <a:schemeClr val="tx1"/>
              </a:solidFill>
              <a:effectLst/>
              <a:latin typeface="Arial" panose="020B0604020202020204" pitchFamily="34" charset="0"/>
            </a:endParaRPr>
          </a:p>
        </p:txBody>
      </p:sp>
      <p:cxnSp>
        <p:nvCxnSpPr>
          <p:cNvPr id="7" name="Rak koppling 6">
            <a:extLst>
              <a:ext uri="{FF2B5EF4-FFF2-40B4-BE49-F238E27FC236}">
                <a16:creationId xmlns:a16="http://schemas.microsoft.com/office/drawing/2014/main" id="{296E8F7B-631C-44B4-A0D7-126039FD8368}"/>
              </a:ext>
            </a:extLst>
          </p:cNvPr>
          <p:cNvCxnSpPr/>
          <p:nvPr/>
        </p:nvCxnSpPr>
        <p:spPr>
          <a:xfrm>
            <a:off x="4071221" y="1924050"/>
            <a:ext cx="0" cy="349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3452920A-8DF0-434E-9A93-AA3EDCBBC62E}"/>
              </a:ext>
            </a:extLst>
          </p:cNvPr>
          <p:cNvCxnSpPr/>
          <p:nvPr/>
        </p:nvCxnSpPr>
        <p:spPr>
          <a:xfrm>
            <a:off x="5363446" y="1932304"/>
            <a:ext cx="0" cy="333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Rak koppling 8">
            <a:extLst>
              <a:ext uri="{FF2B5EF4-FFF2-40B4-BE49-F238E27FC236}">
                <a16:creationId xmlns:a16="http://schemas.microsoft.com/office/drawing/2014/main" id="{776D782C-F5BB-4226-B747-BBA82DC568F2}"/>
              </a:ext>
            </a:extLst>
          </p:cNvPr>
          <p:cNvCxnSpPr/>
          <p:nvPr/>
        </p:nvCxnSpPr>
        <p:spPr>
          <a:xfrm>
            <a:off x="6193913" y="1940560"/>
            <a:ext cx="436880" cy="333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Rak koppling 9">
            <a:extLst>
              <a:ext uri="{FF2B5EF4-FFF2-40B4-BE49-F238E27FC236}">
                <a16:creationId xmlns:a16="http://schemas.microsoft.com/office/drawing/2014/main" id="{B5EA45DA-2A10-4B1E-A707-D4BB115BE730}"/>
              </a:ext>
            </a:extLst>
          </p:cNvPr>
          <p:cNvCxnSpPr/>
          <p:nvPr/>
        </p:nvCxnSpPr>
        <p:spPr>
          <a:xfrm flipH="1" flipV="1">
            <a:off x="4109741" y="2892395"/>
            <a:ext cx="1247775" cy="412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DDF764D1-A918-4007-B2EF-C90014727CE7}"/>
              </a:ext>
            </a:extLst>
          </p:cNvPr>
          <p:cNvCxnSpPr/>
          <p:nvPr/>
        </p:nvCxnSpPr>
        <p:spPr>
          <a:xfrm flipV="1">
            <a:off x="5375306" y="2870517"/>
            <a:ext cx="0" cy="429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A8888F99-7CB8-4EF4-A5C4-CB886E7E655F}"/>
              </a:ext>
            </a:extLst>
          </p:cNvPr>
          <p:cNvCxnSpPr/>
          <p:nvPr/>
        </p:nvCxnSpPr>
        <p:spPr>
          <a:xfrm flipV="1">
            <a:off x="5363446" y="2892395"/>
            <a:ext cx="977900" cy="421005"/>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13A34070-7D7A-45F0-A59E-67819003F1A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4" name="Rectangle 18">
            <a:extLst>
              <a:ext uri="{FF2B5EF4-FFF2-40B4-BE49-F238E27FC236}">
                <a16:creationId xmlns:a16="http://schemas.microsoft.com/office/drawing/2014/main" id="{3AC2C15E-1A9D-4D25-94BC-67BC915E6765}"/>
              </a:ext>
            </a:extLst>
          </p:cNvPr>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Tree>
    <p:extLst>
      <p:ext uri="{BB962C8B-B14F-4D97-AF65-F5344CB8AC3E}">
        <p14:creationId xmlns:p14="http://schemas.microsoft.com/office/powerpoint/2010/main" val="3889316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2241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7740DA-A854-4D1D-B852-878F655857B2}"/>
              </a:ext>
            </a:extLst>
          </p:cNvPr>
          <p:cNvSpPr>
            <a:spLocks noGrp="1"/>
          </p:cNvSpPr>
          <p:nvPr>
            <p:ph type="title"/>
          </p:nvPr>
        </p:nvSpPr>
        <p:spPr/>
        <p:txBody>
          <a:bodyPr/>
          <a:lstStyle/>
          <a:p>
            <a:r>
              <a:rPr lang="sv-SE" dirty="0"/>
              <a:t>Tendenser i de särskilt utsatta och utsatta områdena</a:t>
            </a:r>
          </a:p>
        </p:txBody>
      </p:sp>
      <p:sp>
        <p:nvSpPr>
          <p:cNvPr id="3" name="Platshållare för innehåll 2">
            <a:extLst>
              <a:ext uri="{FF2B5EF4-FFF2-40B4-BE49-F238E27FC236}">
                <a16:creationId xmlns:a16="http://schemas.microsoft.com/office/drawing/2014/main" id="{50B290AD-6ECA-4B60-BBC1-49EC126341F6}"/>
              </a:ext>
            </a:extLst>
          </p:cNvPr>
          <p:cNvSpPr>
            <a:spLocks noGrp="1"/>
          </p:cNvSpPr>
          <p:nvPr>
            <p:ph idx="1"/>
          </p:nvPr>
        </p:nvSpPr>
        <p:spPr/>
        <p:txBody>
          <a:bodyPr/>
          <a:lstStyle/>
          <a:p>
            <a:r>
              <a:rPr lang="sv-SE" dirty="0"/>
              <a:t>KRIMINELLA SYSTEM</a:t>
            </a:r>
          </a:p>
          <a:p>
            <a:r>
              <a:rPr lang="sv-SE" dirty="0"/>
              <a:t>PATRIARKARISKA/TRADITIONELLA/RADIKALA SYSTEM</a:t>
            </a:r>
          </a:p>
          <a:p>
            <a:r>
              <a:rPr lang="sv-SE" dirty="0"/>
              <a:t>SYSTEMISERADE HATBROTT MOT KVINNOR</a:t>
            </a:r>
          </a:p>
          <a:p>
            <a:r>
              <a:rPr lang="sv-SE" dirty="0"/>
              <a:t>DROGER</a:t>
            </a:r>
          </a:p>
          <a:p>
            <a:r>
              <a:rPr lang="sv-SE" dirty="0"/>
              <a:t>PSYKISK OHÄLSA</a:t>
            </a:r>
          </a:p>
          <a:p>
            <a:r>
              <a:rPr lang="sv-SE" dirty="0"/>
              <a:t>TRÅNGBODDHET/BOSTADSBRIST (Ohyra?)</a:t>
            </a:r>
          </a:p>
          <a:p>
            <a:r>
              <a:rPr lang="sv-SE" dirty="0"/>
              <a:t>SKOLAN</a:t>
            </a:r>
          </a:p>
          <a:p>
            <a:endParaRPr lang="sv-SE" dirty="0"/>
          </a:p>
          <a:p>
            <a:endParaRPr lang="sv-SE" dirty="0"/>
          </a:p>
        </p:txBody>
      </p:sp>
    </p:spTree>
    <p:extLst>
      <p:ext uri="{BB962C8B-B14F-4D97-AF65-F5344CB8AC3E}">
        <p14:creationId xmlns:p14="http://schemas.microsoft.com/office/powerpoint/2010/main" val="3166598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F62737-A900-46C4-96AA-43104448D400}"/>
              </a:ext>
            </a:extLst>
          </p:cNvPr>
          <p:cNvSpPr>
            <a:spLocks noGrp="1"/>
          </p:cNvSpPr>
          <p:nvPr>
            <p:ph type="title"/>
          </p:nvPr>
        </p:nvSpPr>
        <p:spPr/>
        <p:txBody>
          <a:bodyPr/>
          <a:lstStyle/>
          <a:p>
            <a:r>
              <a:rPr lang="sv-SE" dirty="0"/>
              <a:t>KRIMINELLA SYSTEM</a:t>
            </a:r>
          </a:p>
        </p:txBody>
      </p:sp>
      <p:sp>
        <p:nvSpPr>
          <p:cNvPr id="3" name="Platshållare för innehåll 2">
            <a:extLst>
              <a:ext uri="{FF2B5EF4-FFF2-40B4-BE49-F238E27FC236}">
                <a16:creationId xmlns:a16="http://schemas.microsoft.com/office/drawing/2014/main" id="{893C51BE-F46D-4FE9-A1DB-2F6120C90C8C}"/>
              </a:ext>
            </a:extLst>
          </p:cNvPr>
          <p:cNvSpPr>
            <a:spLocks noGrp="1"/>
          </p:cNvSpPr>
          <p:nvPr>
            <p:ph idx="1"/>
          </p:nvPr>
        </p:nvSpPr>
        <p:spPr/>
        <p:txBody>
          <a:bodyPr>
            <a:normAutofit fontScale="70000" lnSpcReduction="20000"/>
          </a:bodyPr>
          <a:lstStyle/>
          <a:p>
            <a:r>
              <a:rPr lang="sv-SE" b="1" dirty="0"/>
              <a:t>Stort inflytande i det offentliga rummet</a:t>
            </a:r>
          </a:p>
          <a:p>
            <a:r>
              <a:rPr lang="sv-SE" dirty="0"/>
              <a:t>Stadens personal och boende undviker att röra sig i vissa områden/förhåller sig till de kriminella</a:t>
            </a:r>
          </a:p>
          <a:p>
            <a:r>
              <a:rPr lang="sv-SE" dirty="0"/>
              <a:t>En kriminell representerar hela gruppen</a:t>
            </a:r>
          </a:p>
          <a:p>
            <a:r>
              <a:rPr lang="sv-SE" dirty="0"/>
              <a:t>Bestraffningsvåld, </a:t>
            </a:r>
            <a:r>
              <a:rPr lang="sv-SE" dirty="0" err="1"/>
              <a:t>Bötning</a:t>
            </a:r>
            <a:r>
              <a:rPr lang="sv-SE" dirty="0"/>
              <a:t> och Portning</a:t>
            </a:r>
          </a:p>
          <a:p>
            <a:r>
              <a:rPr lang="sv-SE" dirty="0"/>
              <a:t>Aktiv rekrytering</a:t>
            </a:r>
          </a:p>
          <a:p>
            <a:r>
              <a:rPr lang="sv-SE" dirty="0"/>
              <a:t>Stor påverkan på normer och värderingar</a:t>
            </a:r>
          </a:p>
          <a:p>
            <a:r>
              <a:rPr lang="sv-SE" dirty="0"/>
              <a:t>Sexuellt våld</a:t>
            </a:r>
          </a:p>
          <a:p>
            <a:r>
              <a:rPr lang="sv-SE" dirty="0"/>
              <a:t>Patrullerar och bevakar området.</a:t>
            </a:r>
          </a:p>
          <a:p>
            <a:r>
              <a:rPr lang="sv-SE" dirty="0"/>
              <a:t>Ger sig på media</a:t>
            </a:r>
          </a:p>
          <a:p>
            <a:r>
              <a:rPr lang="sv-SE" dirty="0" err="1"/>
              <a:t>Respectnormer</a:t>
            </a:r>
            <a:r>
              <a:rPr lang="sv-SE" dirty="0"/>
              <a:t>, manlighetsnormer/hypermaskulinitet, social status bygger på vålds och skrämselkapital</a:t>
            </a:r>
          </a:p>
          <a:p>
            <a:r>
              <a:rPr lang="sv-SE" dirty="0"/>
              <a:t>Pågående förändringar i systemen</a:t>
            </a:r>
          </a:p>
          <a:p>
            <a:r>
              <a:rPr lang="sv-SE" dirty="0"/>
              <a:t>Stor påverkan på områdets</a:t>
            </a:r>
          </a:p>
        </p:txBody>
      </p:sp>
    </p:spTree>
    <p:extLst>
      <p:ext uri="{BB962C8B-B14F-4D97-AF65-F5344CB8AC3E}">
        <p14:creationId xmlns:p14="http://schemas.microsoft.com/office/powerpoint/2010/main" val="515701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2073AE-B6EE-4756-AD36-20A45F54C63D}"/>
              </a:ext>
            </a:extLst>
          </p:cNvPr>
          <p:cNvSpPr>
            <a:spLocks noGrp="1"/>
          </p:cNvSpPr>
          <p:nvPr>
            <p:ph type="title"/>
          </p:nvPr>
        </p:nvSpPr>
        <p:spPr/>
        <p:txBody>
          <a:bodyPr>
            <a:normAutofit/>
          </a:bodyPr>
          <a:lstStyle/>
          <a:p>
            <a:r>
              <a:rPr lang="sv-SE" dirty="0"/>
              <a:t>PARALLELLA SYSTEM</a:t>
            </a:r>
            <a:br>
              <a:rPr lang="sv-SE" dirty="0"/>
            </a:br>
            <a:endParaRPr lang="sv-SE" dirty="0"/>
          </a:p>
        </p:txBody>
      </p:sp>
      <p:sp>
        <p:nvSpPr>
          <p:cNvPr id="3" name="Platshållare för innehåll 2">
            <a:extLst>
              <a:ext uri="{FF2B5EF4-FFF2-40B4-BE49-F238E27FC236}">
                <a16:creationId xmlns:a16="http://schemas.microsoft.com/office/drawing/2014/main" id="{749C18C4-DDB1-425D-B0DD-7FE9A6A55704}"/>
              </a:ext>
            </a:extLst>
          </p:cNvPr>
          <p:cNvSpPr>
            <a:spLocks noGrp="1"/>
          </p:cNvSpPr>
          <p:nvPr>
            <p:ph idx="1"/>
          </p:nvPr>
        </p:nvSpPr>
        <p:spPr/>
        <p:txBody>
          <a:bodyPr/>
          <a:lstStyle/>
          <a:p>
            <a:r>
              <a:rPr lang="sv-SE" dirty="0"/>
              <a:t>PATRIARKARISKA, TRADITIONELLA, RADIKALA SYSTEM</a:t>
            </a:r>
          </a:p>
          <a:p>
            <a:r>
              <a:rPr lang="sv-SE" dirty="0"/>
              <a:t>Tidig könssegregering</a:t>
            </a:r>
          </a:p>
          <a:p>
            <a:r>
              <a:rPr lang="sv-SE" dirty="0"/>
              <a:t>Blodshämnd</a:t>
            </a:r>
          </a:p>
          <a:p>
            <a:r>
              <a:rPr lang="sv-SE" dirty="0"/>
              <a:t>Hedersrelaterat våld och bestraffning</a:t>
            </a:r>
          </a:p>
          <a:p>
            <a:r>
              <a:rPr lang="sv-SE" dirty="0"/>
              <a:t>Alternativt rättssystem/Sedvanerätt</a:t>
            </a:r>
          </a:p>
          <a:p>
            <a:r>
              <a:rPr lang="sv-SE" dirty="0"/>
              <a:t>Kollektivistiska normer och värderingar</a:t>
            </a:r>
          </a:p>
          <a:p>
            <a:r>
              <a:rPr lang="sv-SE" dirty="0"/>
              <a:t>Social status bygger på skvaller och kollektiv kapacitet</a:t>
            </a:r>
          </a:p>
          <a:p>
            <a:r>
              <a:rPr lang="sv-SE" dirty="0"/>
              <a:t>Polariseringar mellan olika grupper</a:t>
            </a:r>
          </a:p>
          <a:p>
            <a:endParaRPr lang="sv-SE" dirty="0"/>
          </a:p>
          <a:p>
            <a:endParaRPr lang="sv-SE" dirty="0"/>
          </a:p>
        </p:txBody>
      </p:sp>
    </p:spTree>
    <p:extLst>
      <p:ext uri="{BB962C8B-B14F-4D97-AF65-F5344CB8AC3E}">
        <p14:creationId xmlns:p14="http://schemas.microsoft.com/office/powerpoint/2010/main" val="2243758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026F7B-3448-4A3D-AC45-94CA85C64F46}"/>
              </a:ext>
            </a:extLst>
          </p:cNvPr>
          <p:cNvSpPr>
            <a:spLocks noGrp="1"/>
          </p:cNvSpPr>
          <p:nvPr>
            <p:ph type="title"/>
          </p:nvPr>
        </p:nvSpPr>
        <p:spPr/>
        <p:txBody>
          <a:bodyPr/>
          <a:lstStyle/>
          <a:p>
            <a:r>
              <a:rPr lang="sv-SE" dirty="0"/>
              <a:t>SYSTEMATISERADE HATBROTT MOT KVINNOR</a:t>
            </a:r>
          </a:p>
        </p:txBody>
      </p:sp>
      <p:sp>
        <p:nvSpPr>
          <p:cNvPr id="3" name="Platshållare för innehåll 2">
            <a:extLst>
              <a:ext uri="{FF2B5EF4-FFF2-40B4-BE49-F238E27FC236}">
                <a16:creationId xmlns:a16="http://schemas.microsoft.com/office/drawing/2014/main" id="{26BFE8A2-3199-4F2B-839A-AF34BCF710C9}"/>
              </a:ext>
            </a:extLst>
          </p:cNvPr>
          <p:cNvSpPr>
            <a:spLocks noGrp="1"/>
          </p:cNvSpPr>
          <p:nvPr>
            <p:ph idx="1"/>
          </p:nvPr>
        </p:nvSpPr>
        <p:spPr/>
        <p:txBody>
          <a:bodyPr/>
          <a:lstStyle/>
          <a:p>
            <a:r>
              <a:rPr lang="sv-SE" dirty="0"/>
              <a:t>Sexual brott</a:t>
            </a:r>
          </a:p>
          <a:p>
            <a:r>
              <a:rPr lang="sv-SE" dirty="0"/>
              <a:t>Misshandel</a:t>
            </a:r>
          </a:p>
          <a:p>
            <a:r>
              <a:rPr lang="sv-SE" dirty="0"/>
              <a:t>Inlåsning</a:t>
            </a:r>
          </a:p>
          <a:p>
            <a:r>
              <a:rPr lang="sv-SE" dirty="0"/>
              <a:t>Klockning</a:t>
            </a:r>
          </a:p>
          <a:p>
            <a:r>
              <a:rPr lang="sv-SE" dirty="0"/>
              <a:t>Ofrivillig täckning </a:t>
            </a:r>
          </a:p>
          <a:p>
            <a:r>
              <a:rPr lang="sv-SE" dirty="0"/>
              <a:t>Trafficking  </a:t>
            </a:r>
          </a:p>
          <a:p>
            <a:r>
              <a:rPr lang="sv-SE" dirty="0"/>
              <a:t>Social kontroll på familj, grupp och områdesnivå</a:t>
            </a:r>
          </a:p>
          <a:p>
            <a:r>
              <a:rPr lang="sv-SE" dirty="0"/>
              <a:t>Rättstatus byggd på social status och skvaller</a:t>
            </a:r>
          </a:p>
          <a:p>
            <a:endParaRPr lang="sv-SE" dirty="0"/>
          </a:p>
          <a:p>
            <a:endParaRPr lang="sv-SE" dirty="0"/>
          </a:p>
        </p:txBody>
      </p:sp>
    </p:spTree>
    <p:extLst>
      <p:ext uri="{BB962C8B-B14F-4D97-AF65-F5344CB8AC3E}">
        <p14:creationId xmlns:p14="http://schemas.microsoft.com/office/powerpoint/2010/main" val="972020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7C3BBB-2AE1-408C-A32A-489BC42E98AE}"/>
              </a:ext>
            </a:extLst>
          </p:cNvPr>
          <p:cNvSpPr>
            <a:spLocks noGrp="1"/>
          </p:cNvSpPr>
          <p:nvPr>
            <p:ph type="title"/>
          </p:nvPr>
        </p:nvSpPr>
        <p:spPr/>
        <p:txBody>
          <a:bodyPr/>
          <a:lstStyle/>
          <a:p>
            <a:r>
              <a:rPr lang="sv-SE" dirty="0"/>
              <a:t>DROGER</a:t>
            </a:r>
          </a:p>
        </p:txBody>
      </p:sp>
      <p:sp>
        <p:nvSpPr>
          <p:cNvPr id="3" name="Platshållare för innehåll 2">
            <a:extLst>
              <a:ext uri="{FF2B5EF4-FFF2-40B4-BE49-F238E27FC236}">
                <a16:creationId xmlns:a16="http://schemas.microsoft.com/office/drawing/2014/main" id="{F235B2F3-7859-4CF9-BEA5-FD9CB8698CA9}"/>
              </a:ext>
            </a:extLst>
          </p:cNvPr>
          <p:cNvSpPr>
            <a:spLocks noGrp="1"/>
          </p:cNvSpPr>
          <p:nvPr>
            <p:ph idx="1"/>
          </p:nvPr>
        </p:nvSpPr>
        <p:spPr/>
        <p:txBody>
          <a:bodyPr/>
          <a:lstStyle/>
          <a:p>
            <a:r>
              <a:rPr lang="sv-SE" b="1" dirty="0"/>
              <a:t>Cannabis, </a:t>
            </a:r>
            <a:r>
              <a:rPr lang="sv-SE" b="1" dirty="0" err="1"/>
              <a:t>Tramadol</a:t>
            </a:r>
            <a:endParaRPr lang="sv-SE" dirty="0"/>
          </a:p>
          <a:p>
            <a:r>
              <a:rPr lang="sv-SE" dirty="0"/>
              <a:t>16-20 år riskgrupp</a:t>
            </a:r>
          </a:p>
          <a:p>
            <a:r>
              <a:rPr lang="sv-SE" dirty="0"/>
              <a:t>Omåttlig tillgång</a:t>
            </a:r>
          </a:p>
          <a:p>
            <a:r>
              <a:rPr lang="sv-SE" dirty="0"/>
              <a:t>Finns överallt oavsett socialgrupp, bostadsområde</a:t>
            </a:r>
          </a:p>
          <a:p>
            <a:r>
              <a:rPr lang="sv-SE" dirty="0"/>
              <a:t>Normaliserat</a:t>
            </a:r>
          </a:p>
          <a:p>
            <a:r>
              <a:rPr lang="sv-SE" dirty="0"/>
              <a:t>Självmedicinering</a:t>
            </a:r>
          </a:p>
          <a:p>
            <a:r>
              <a:rPr lang="sv-SE" dirty="0"/>
              <a:t>Legitimitet </a:t>
            </a:r>
          </a:p>
          <a:p>
            <a:endParaRPr lang="sv-SE" dirty="0"/>
          </a:p>
        </p:txBody>
      </p:sp>
    </p:spTree>
    <p:extLst>
      <p:ext uri="{BB962C8B-B14F-4D97-AF65-F5344CB8AC3E}">
        <p14:creationId xmlns:p14="http://schemas.microsoft.com/office/powerpoint/2010/main" val="3515171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DD8863-98A2-4184-9CD4-C5597DE97F22}"/>
              </a:ext>
            </a:extLst>
          </p:cNvPr>
          <p:cNvSpPr>
            <a:spLocks noGrp="1"/>
          </p:cNvSpPr>
          <p:nvPr>
            <p:ph type="title"/>
          </p:nvPr>
        </p:nvSpPr>
        <p:spPr/>
        <p:txBody>
          <a:bodyPr/>
          <a:lstStyle/>
          <a:p>
            <a:r>
              <a:rPr lang="sv-SE" dirty="0"/>
              <a:t>PSYKISK OHÄLSA</a:t>
            </a:r>
          </a:p>
        </p:txBody>
      </p:sp>
      <p:sp>
        <p:nvSpPr>
          <p:cNvPr id="3" name="Platshållare för innehåll 2">
            <a:extLst>
              <a:ext uri="{FF2B5EF4-FFF2-40B4-BE49-F238E27FC236}">
                <a16:creationId xmlns:a16="http://schemas.microsoft.com/office/drawing/2014/main" id="{8A530450-909A-4C60-A44C-66474415DA63}"/>
              </a:ext>
            </a:extLst>
          </p:cNvPr>
          <p:cNvSpPr>
            <a:spLocks noGrp="1"/>
          </p:cNvSpPr>
          <p:nvPr>
            <p:ph idx="1"/>
          </p:nvPr>
        </p:nvSpPr>
        <p:spPr/>
        <p:txBody>
          <a:bodyPr/>
          <a:lstStyle/>
          <a:p>
            <a:r>
              <a:rPr lang="sv-SE" dirty="0"/>
              <a:t>Traumatisering</a:t>
            </a:r>
          </a:p>
          <a:p>
            <a:r>
              <a:rPr lang="sv-SE" dirty="0"/>
              <a:t>Diagnoser</a:t>
            </a:r>
          </a:p>
          <a:p>
            <a:r>
              <a:rPr lang="sv-SE" dirty="0"/>
              <a:t>Brottsutsatthet ex generell utsatthet, olika våldsbrott</a:t>
            </a:r>
          </a:p>
          <a:p>
            <a:r>
              <a:rPr lang="sv-SE" dirty="0"/>
              <a:t>Destruktiva, anti-sociala beteenden</a:t>
            </a:r>
          </a:p>
          <a:p>
            <a:r>
              <a:rPr lang="sv-SE" dirty="0"/>
              <a:t>Ökad risk för missbruk</a:t>
            </a:r>
          </a:p>
          <a:p>
            <a:r>
              <a:rPr lang="sv-SE" dirty="0"/>
              <a:t>Ökad risk för kriminalitet</a:t>
            </a:r>
          </a:p>
          <a:p>
            <a:r>
              <a:rPr lang="sv-SE" dirty="0"/>
              <a:t>Inlärningssvårigheter</a:t>
            </a:r>
          </a:p>
          <a:p>
            <a:r>
              <a:rPr lang="sv-SE" dirty="0"/>
              <a:t>Sömnproblem</a:t>
            </a:r>
          </a:p>
          <a:p>
            <a:endParaRPr lang="sv-SE" dirty="0"/>
          </a:p>
          <a:p>
            <a:endParaRPr lang="sv-SE" dirty="0"/>
          </a:p>
          <a:p>
            <a:endParaRPr lang="sv-SE" dirty="0"/>
          </a:p>
        </p:txBody>
      </p:sp>
    </p:spTree>
    <p:extLst>
      <p:ext uri="{BB962C8B-B14F-4D97-AF65-F5344CB8AC3E}">
        <p14:creationId xmlns:p14="http://schemas.microsoft.com/office/powerpoint/2010/main" val="1112776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26407A-BA73-4A99-AD0D-88C54464CCD7}"/>
              </a:ext>
            </a:extLst>
          </p:cNvPr>
          <p:cNvSpPr>
            <a:spLocks noGrp="1"/>
          </p:cNvSpPr>
          <p:nvPr>
            <p:ph type="title"/>
          </p:nvPr>
        </p:nvSpPr>
        <p:spPr/>
        <p:txBody>
          <a:bodyPr/>
          <a:lstStyle/>
          <a:p>
            <a:r>
              <a:rPr lang="sv-SE" dirty="0"/>
              <a:t>TRÅNGBODDHET &amp; BOSTADSBRIST</a:t>
            </a:r>
          </a:p>
        </p:txBody>
      </p:sp>
      <p:sp>
        <p:nvSpPr>
          <p:cNvPr id="3" name="Platshållare för innehåll 2">
            <a:extLst>
              <a:ext uri="{FF2B5EF4-FFF2-40B4-BE49-F238E27FC236}">
                <a16:creationId xmlns:a16="http://schemas.microsoft.com/office/drawing/2014/main" id="{179F1806-2AFC-440F-A8EA-753467BCE67E}"/>
              </a:ext>
            </a:extLst>
          </p:cNvPr>
          <p:cNvSpPr>
            <a:spLocks noGrp="1"/>
          </p:cNvSpPr>
          <p:nvPr>
            <p:ph idx="1"/>
          </p:nvPr>
        </p:nvSpPr>
        <p:spPr/>
        <p:txBody>
          <a:bodyPr/>
          <a:lstStyle/>
          <a:p>
            <a:r>
              <a:rPr lang="sv-SE" dirty="0"/>
              <a:t>Mer än 2 personer/sovrum</a:t>
            </a:r>
          </a:p>
          <a:p>
            <a:r>
              <a:rPr lang="sv-SE" dirty="0"/>
              <a:t>Påverka skolresultat negativt</a:t>
            </a:r>
          </a:p>
          <a:p>
            <a:r>
              <a:rPr lang="sv-SE" dirty="0"/>
              <a:t>Påverkar sömn negativt</a:t>
            </a:r>
          </a:p>
          <a:p>
            <a:r>
              <a:rPr lang="sv-SE" dirty="0"/>
              <a:t>Negativa hälsoeffekter, fysiska och psykiska</a:t>
            </a:r>
          </a:p>
          <a:p>
            <a:r>
              <a:rPr lang="sv-SE" dirty="0"/>
              <a:t>Svårt vara hemma, hänvisad till andra platser att vara på fritid, vilket ökar utsatthet för kriminella strukturer</a:t>
            </a:r>
          </a:p>
          <a:p>
            <a:r>
              <a:rPr lang="sv-SE" dirty="0"/>
              <a:t>Ökar risk för övergrepp i hemmet</a:t>
            </a:r>
          </a:p>
          <a:p>
            <a:r>
              <a:rPr lang="sv-SE" dirty="0"/>
              <a:t>Skadedjur o slitna </a:t>
            </a:r>
            <a:r>
              <a:rPr lang="sv-SE" dirty="0" err="1"/>
              <a:t>lgh</a:t>
            </a:r>
            <a:endParaRPr lang="sv-SE" dirty="0"/>
          </a:p>
          <a:p>
            <a:endParaRPr lang="sv-SE" dirty="0"/>
          </a:p>
          <a:p>
            <a:endParaRPr lang="sv-SE" dirty="0"/>
          </a:p>
        </p:txBody>
      </p:sp>
    </p:spTree>
    <p:extLst>
      <p:ext uri="{BB962C8B-B14F-4D97-AF65-F5344CB8AC3E}">
        <p14:creationId xmlns:p14="http://schemas.microsoft.com/office/powerpoint/2010/main" val="394639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19627C5C-54B6-4F80-8427-C2C617FC9F79}"/>
              </a:ext>
            </a:extLst>
          </p:cNvPr>
          <p:cNvSpPr/>
          <p:nvPr/>
        </p:nvSpPr>
        <p:spPr>
          <a:xfrm>
            <a:off x="878774" y="723355"/>
            <a:ext cx="11313226" cy="5411290"/>
          </a:xfrm>
          <a:prstGeom prst="rect">
            <a:avLst/>
          </a:prstGeom>
        </p:spPr>
        <p:txBody>
          <a:bodyPr wrap="square">
            <a:spAutoFit/>
          </a:bodyPr>
          <a:lstStyle/>
          <a:p>
            <a:pPr>
              <a:lnSpc>
                <a:spcPct val="107000"/>
              </a:lnSpc>
              <a:spcAft>
                <a:spcPts val="800"/>
              </a:spcAft>
            </a:pPr>
            <a:r>
              <a:rPr lang="sv-SE" sz="4800" b="1" dirty="0">
                <a:latin typeface="Times New Roman" panose="02020603050405020304" pitchFamily="18" charset="0"/>
                <a:ea typeface="Calibri" panose="020F0502020204030204" pitchFamily="34" charset="0"/>
                <a:cs typeface="Times New Roman" panose="02020603050405020304" pitchFamily="18" charset="0"/>
              </a:rPr>
              <a:t>PARALLELLA SYSTEM</a:t>
            </a:r>
            <a:endParaRPr lang="sv-S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4800" b="1" dirty="0">
                <a:latin typeface="Times New Roman" panose="02020603050405020304" pitchFamily="18" charset="0"/>
                <a:ea typeface="Calibri" panose="020F0502020204030204" pitchFamily="34" charset="0"/>
                <a:cs typeface="Times New Roman" panose="02020603050405020304" pitchFamily="18" charset="0"/>
              </a:rPr>
              <a:t>(Det flytande samhället)</a:t>
            </a:r>
            <a:endParaRPr lang="sv-SE"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4800" b="1" dirty="0">
                <a:latin typeface="Times New Roman" panose="02020603050405020304" pitchFamily="18" charset="0"/>
                <a:ea typeface="Calibri" panose="020F0502020204030204" pitchFamily="34" charset="0"/>
                <a:cs typeface="Times New Roman" panose="02020603050405020304" pitchFamily="18" charset="0"/>
              </a:rPr>
              <a:t> </a:t>
            </a:r>
            <a:endParaRPr lang="sv-SE"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3600" i="1" dirty="0">
                <a:latin typeface="Times New Roman" panose="02020603050405020304" pitchFamily="18" charset="0"/>
                <a:ea typeface="Calibri" panose="020F0502020204030204" pitchFamily="34" charset="0"/>
                <a:cs typeface="Times New Roman" panose="02020603050405020304" pitchFamily="18" charset="0"/>
              </a:rPr>
              <a:t>”….allt är flytande,</a:t>
            </a:r>
            <a:endParaRPr lang="sv-SE"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3600" i="1" dirty="0">
                <a:latin typeface="Times New Roman" panose="02020603050405020304" pitchFamily="18" charset="0"/>
                <a:ea typeface="Calibri" panose="020F0502020204030204" pitchFamily="34" charset="0"/>
                <a:cs typeface="Times New Roman" panose="02020603050405020304" pitchFamily="18" charset="0"/>
              </a:rPr>
              <a:t>varken natt eller dag,</a:t>
            </a:r>
            <a:endParaRPr lang="sv-SE"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v-SE" sz="3600" i="1" dirty="0">
                <a:latin typeface="Times New Roman" panose="02020603050405020304" pitchFamily="18" charset="0"/>
                <a:ea typeface="Calibri" panose="020F0502020204030204" pitchFamily="34" charset="0"/>
                <a:cs typeface="Times New Roman" panose="02020603050405020304" pitchFamily="18" charset="0"/>
              </a:rPr>
              <a:t>varken den gamla ordningen eller den nya…”</a:t>
            </a:r>
            <a:endParaRPr lang="sv-SE"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sv-SE" dirty="0" err="1">
                <a:latin typeface="Calibri" panose="020F0502020204030204" pitchFamily="34" charset="0"/>
                <a:ea typeface="Calibri" panose="020F0502020204030204" pitchFamily="34" charset="0"/>
                <a:cs typeface="Times New Roman" panose="02020603050405020304" pitchFamily="18" charset="0"/>
              </a:rPr>
              <a:t>Zygmunt</a:t>
            </a:r>
            <a:r>
              <a:rPr lang="sv-SE" dirty="0">
                <a:latin typeface="Calibri" panose="020F0502020204030204" pitchFamily="34" charset="0"/>
                <a:ea typeface="Calibri" panose="020F0502020204030204" pitchFamily="34" charset="0"/>
                <a:cs typeface="Times New Roman" panose="02020603050405020304" pitchFamily="18" charset="0"/>
              </a:rPr>
              <a:t> Bauman</a:t>
            </a:r>
          </a:p>
          <a:p>
            <a:pPr>
              <a:spcAft>
                <a:spcPts val="0"/>
              </a:spcAft>
            </a:pPr>
            <a:r>
              <a:rPr lang="sv-SE" dirty="0" err="1">
                <a:latin typeface="Calibri" panose="020F0502020204030204" pitchFamily="34" charset="0"/>
                <a:ea typeface="Calibri" panose="020F0502020204030204" pitchFamily="34" charset="0"/>
                <a:cs typeface="Times New Roman" panose="02020603050405020304" pitchFamily="18" charset="0"/>
              </a:rPr>
              <a:t>Firaq</a:t>
            </a:r>
            <a:r>
              <a:rPr lang="sv-SE" dirty="0">
                <a:latin typeface="Calibri" panose="020F0502020204030204" pitchFamily="34" charset="0"/>
                <a:ea typeface="Calibri" panose="020F0502020204030204" pitchFamily="34" charset="0"/>
                <a:cs typeface="Times New Roman" panose="02020603050405020304" pitchFamily="18" charset="0"/>
              </a:rPr>
              <a:t> </a:t>
            </a:r>
            <a:r>
              <a:rPr lang="sv-SE" dirty="0" err="1">
                <a:latin typeface="Calibri" panose="020F0502020204030204" pitchFamily="34" charset="0"/>
                <a:ea typeface="Calibri" panose="020F0502020204030204" pitchFamily="34" charset="0"/>
                <a:cs typeface="Times New Roman" panose="02020603050405020304" pitchFamily="18" charset="0"/>
              </a:rPr>
              <a:t>Gorakhpuri</a:t>
            </a:r>
            <a:r>
              <a:rPr lang="sv-SE" dirty="0">
                <a:latin typeface="Calibri" panose="020F0502020204030204" pitchFamily="34" charset="0"/>
                <a:ea typeface="Calibri" panose="020F0502020204030204" pitchFamily="34" charset="0"/>
                <a:cs typeface="Times New Roman" panose="02020603050405020304" pitchFamily="18" charset="0"/>
              </a:rPr>
              <a:t>, ur en dikt om förvandlingen i Indien från kastsystem till modernitet av en </a:t>
            </a:r>
            <a:r>
              <a:rPr lang="sv-SE" dirty="0" err="1">
                <a:latin typeface="Calibri" panose="020F0502020204030204" pitchFamily="34" charset="0"/>
                <a:ea typeface="Calibri" panose="020F0502020204030204" pitchFamily="34" charset="0"/>
                <a:cs typeface="Times New Roman" panose="02020603050405020304" pitchFamily="18" charset="0"/>
              </a:rPr>
              <a:t>Urdisk</a:t>
            </a:r>
            <a:r>
              <a:rPr lang="sv-SE" dirty="0">
                <a:latin typeface="Calibri" panose="020F0502020204030204" pitchFamily="34" charset="0"/>
                <a:ea typeface="Calibri" panose="020F0502020204030204" pitchFamily="34" charset="0"/>
                <a:cs typeface="Times New Roman" panose="02020603050405020304" pitchFamily="18" charset="0"/>
              </a:rPr>
              <a:t> poet</a:t>
            </a:r>
          </a:p>
        </p:txBody>
      </p:sp>
    </p:spTree>
    <p:extLst>
      <p:ext uri="{BB962C8B-B14F-4D97-AF65-F5344CB8AC3E}">
        <p14:creationId xmlns:p14="http://schemas.microsoft.com/office/powerpoint/2010/main" val="2666603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2839B4-E303-4540-A64A-75CADFFC99CE}"/>
              </a:ext>
            </a:extLst>
          </p:cNvPr>
          <p:cNvSpPr>
            <a:spLocks noGrp="1"/>
          </p:cNvSpPr>
          <p:nvPr>
            <p:ph type="title"/>
          </p:nvPr>
        </p:nvSpPr>
        <p:spPr/>
        <p:txBody>
          <a:bodyPr/>
          <a:lstStyle/>
          <a:p>
            <a:r>
              <a:rPr lang="sv-SE" dirty="0"/>
              <a:t>Skola</a:t>
            </a:r>
          </a:p>
        </p:txBody>
      </p:sp>
      <p:sp>
        <p:nvSpPr>
          <p:cNvPr id="3" name="Platshållare för innehåll 2">
            <a:extLst>
              <a:ext uri="{FF2B5EF4-FFF2-40B4-BE49-F238E27FC236}">
                <a16:creationId xmlns:a16="http://schemas.microsoft.com/office/drawing/2014/main" id="{251FC883-68A0-42FB-9074-A7438CFF9C6C}"/>
              </a:ext>
            </a:extLst>
          </p:cNvPr>
          <p:cNvSpPr>
            <a:spLocks noGrp="1"/>
          </p:cNvSpPr>
          <p:nvPr>
            <p:ph idx="1"/>
          </p:nvPr>
        </p:nvSpPr>
        <p:spPr/>
        <p:txBody>
          <a:bodyPr/>
          <a:lstStyle/>
          <a:p>
            <a:r>
              <a:rPr lang="sv-SE" dirty="0"/>
              <a:t>Sjunkande skolresultat. I vissa skolor så lågt som 11% godkända</a:t>
            </a:r>
          </a:p>
          <a:p>
            <a:r>
              <a:rPr lang="sv-SE" dirty="0"/>
              <a:t>Hög omflyttning bland elever</a:t>
            </a:r>
          </a:p>
          <a:p>
            <a:r>
              <a:rPr lang="sv-SE" dirty="0"/>
              <a:t>Hög frånvaro</a:t>
            </a:r>
          </a:p>
          <a:p>
            <a:r>
              <a:rPr lang="sv-SE" dirty="0"/>
              <a:t>Våld mellan elever i skolmiljön</a:t>
            </a:r>
          </a:p>
          <a:p>
            <a:r>
              <a:rPr lang="sv-SE" dirty="0"/>
              <a:t>Våld och hot mot lärare från elever</a:t>
            </a:r>
          </a:p>
          <a:p>
            <a:r>
              <a:rPr lang="sv-SE" dirty="0"/>
              <a:t>Våld och hot mot lärare från föräldrar</a:t>
            </a:r>
          </a:p>
          <a:p>
            <a:r>
              <a:rPr lang="sv-SE" dirty="0"/>
              <a:t>Områdesproblematiken har flyttat in i vissa skolor</a:t>
            </a:r>
          </a:p>
          <a:p>
            <a:endParaRPr lang="sv-SE" dirty="0"/>
          </a:p>
        </p:txBody>
      </p:sp>
    </p:spTree>
    <p:extLst>
      <p:ext uri="{BB962C8B-B14F-4D97-AF65-F5344CB8AC3E}">
        <p14:creationId xmlns:p14="http://schemas.microsoft.com/office/powerpoint/2010/main" val="30353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90080B-32EB-46AE-A373-705D796346D9}"/>
              </a:ext>
            </a:extLst>
          </p:cNvPr>
          <p:cNvSpPr>
            <a:spLocks noGrp="1"/>
          </p:cNvSpPr>
          <p:nvPr>
            <p:ph type="title"/>
          </p:nvPr>
        </p:nvSpPr>
        <p:spPr/>
        <p:txBody>
          <a:bodyPr/>
          <a:lstStyle/>
          <a:p>
            <a:r>
              <a:rPr lang="sv-SE" dirty="0"/>
              <a:t>TENDENSER</a:t>
            </a:r>
          </a:p>
        </p:txBody>
      </p:sp>
      <p:sp>
        <p:nvSpPr>
          <p:cNvPr id="3" name="Platshållare för innehåll 2">
            <a:extLst>
              <a:ext uri="{FF2B5EF4-FFF2-40B4-BE49-F238E27FC236}">
                <a16:creationId xmlns:a16="http://schemas.microsoft.com/office/drawing/2014/main" id="{3C368170-34DB-4A20-BDE7-E3512764105A}"/>
              </a:ext>
            </a:extLst>
          </p:cNvPr>
          <p:cNvSpPr>
            <a:spLocks noGrp="1"/>
          </p:cNvSpPr>
          <p:nvPr>
            <p:ph idx="1"/>
          </p:nvPr>
        </p:nvSpPr>
        <p:spPr/>
        <p:txBody>
          <a:bodyPr/>
          <a:lstStyle/>
          <a:p>
            <a:r>
              <a:rPr lang="sv-SE" dirty="0"/>
              <a:t>Normförskjutningar droger och annan kriminalitet</a:t>
            </a:r>
          </a:p>
          <a:p>
            <a:r>
              <a:rPr lang="sv-SE" dirty="0"/>
              <a:t>Ökad utsatthet för kvinnor/flickor</a:t>
            </a:r>
          </a:p>
          <a:p>
            <a:r>
              <a:rPr lang="sv-SE" dirty="0"/>
              <a:t>Ökande psykisk ohälsa</a:t>
            </a:r>
          </a:p>
          <a:p>
            <a:r>
              <a:rPr lang="sv-SE" dirty="0"/>
              <a:t>Sjunkande skolresultat</a:t>
            </a:r>
          </a:p>
          <a:p>
            <a:r>
              <a:rPr lang="sv-SE" dirty="0"/>
              <a:t>Ökande påverkan av parallella system, radikalisering och polarisering</a:t>
            </a:r>
          </a:p>
          <a:p>
            <a:r>
              <a:rPr lang="sv-SE" dirty="0"/>
              <a:t>Ökande påverkan på ordinarie system från de parallella systemen</a:t>
            </a:r>
          </a:p>
          <a:p>
            <a:r>
              <a:rPr lang="sv-SE" dirty="0"/>
              <a:t>Ökad risk för beväpnade konflikter som ex blodshämnd.</a:t>
            </a:r>
          </a:p>
        </p:txBody>
      </p:sp>
    </p:spTree>
    <p:extLst>
      <p:ext uri="{BB962C8B-B14F-4D97-AF65-F5344CB8AC3E}">
        <p14:creationId xmlns:p14="http://schemas.microsoft.com/office/powerpoint/2010/main" val="4225831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6C3DD5-E4FE-46DC-AA29-55C941D16EB5}"/>
              </a:ext>
            </a:extLst>
          </p:cNvPr>
          <p:cNvSpPr>
            <a:spLocks noGrp="1"/>
          </p:cNvSpPr>
          <p:nvPr>
            <p:ph type="title"/>
          </p:nvPr>
        </p:nvSpPr>
        <p:spPr/>
        <p:txBody>
          <a:bodyPr/>
          <a:lstStyle/>
          <a:p>
            <a:r>
              <a:rPr lang="sv-SE" dirty="0"/>
              <a:t>FOKUSOMRÅDEN</a:t>
            </a:r>
          </a:p>
        </p:txBody>
      </p:sp>
      <p:sp>
        <p:nvSpPr>
          <p:cNvPr id="3" name="Platshållare för innehåll 2">
            <a:extLst>
              <a:ext uri="{FF2B5EF4-FFF2-40B4-BE49-F238E27FC236}">
                <a16:creationId xmlns:a16="http://schemas.microsoft.com/office/drawing/2014/main" id="{D5DCE041-BC7A-4585-86BA-76851E2290EC}"/>
              </a:ext>
            </a:extLst>
          </p:cNvPr>
          <p:cNvSpPr>
            <a:spLocks noGrp="1"/>
          </p:cNvSpPr>
          <p:nvPr>
            <p:ph idx="1"/>
          </p:nvPr>
        </p:nvSpPr>
        <p:spPr/>
        <p:txBody>
          <a:bodyPr>
            <a:normAutofit lnSpcReduction="10000"/>
          </a:bodyPr>
          <a:lstStyle/>
          <a:p>
            <a:r>
              <a:rPr lang="sv-SE" b="1" dirty="0"/>
              <a:t>Gemensam metodutveckling, praktiska metoder ut områden</a:t>
            </a:r>
          </a:p>
          <a:p>
            <a:r>
              <a:rPr lang="sv-SE" dirty="0"/>
              <a:t>Uppsökande gänggrupp, fält, socialtjänst och polis</a:t>
            </a:r>
          </a:p>
          <a:p>
            <a:r>
              <a:rPr lang="sv-SE" dirty="0"/>
              <a:t>Systematisk narkotika-arbete, Nej Tack! info föräldrar och ungdomar i icke utsatta områden</a:t>
            </a:r>
          </a:p>
          <a:p>
            <a:r>
              <a:rPr lang="sv-SE" dirty="0"/>
              <a:t>Skapa en legitim anledning till föräldrar o mammor att vara ute</a:t>
            </a:r>
          </a:p>
          <a:p>
            <a:r>
              <a:rPr lang="sv-SE" dirty="0"/>
              <a:t>Systematisk värde och norm-arbete</a:t>
            </a:r>
          </a:p>
          <a:p>
            <a:r>
              <a:rPr lang="sv-SE" dirty="0"/>
              <a:t>Stadenövergripande socialt nätverk för kvinnor</a:t>
            </a:r>
          </a:p>
          <a:p>
            <a:r>
              <a:rPr lang="sv-SE" dirty="0"/>
              <a:t>Omfattande insatser psykiska ohälsan</a:t>
            </a:r>
          </a:p>
          <a:p>
            <a:r>
              <a:rPr lang="sv-SE" dirty="0"/>
              <a:t>Uppsökande socialt arbete, kvällar och helger</a:t>
            </a:r>
          </a:p>
          <a:p>
            <a:endParaRPr lang="sv-SE" dirty="0"/>
          </a:p>
          <a:p>
            <a:endParaRPr lang="sv-SE" dirty="0"/>
          </a:p>
          <a:p>
            <a:endParaRPr lang="sv-SE" dirty="0"/>
          </a:p>
        </p:txBody>
      </p:sp>
    </p:spTree>
    <p:extLst>
      <p:ext uri="{BB962C8B-B14F-4D97-AF65-F5344CB8AC3E}">
        <p14:creationId xmlns:p14="http://schemas.microsoft.com/office/powerpoint/2010/main" val="108126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Behov</a:t>
            </a:r>
          </a:p>
        </p:txBody>
      </p:sp>
      <p:sp>
        <p:nvSpPr>
          <p:cNvPr id="3" name="Platshållare för innehåll 2"/>
          <p:cNvSpPr>
            <a:spLocks noGrp="1"/>
          </p:cNvSpPr>
          <p:nvPr>
            <p:ph idx="1"/>
          </p:nvPr>
        </p:nvSpPr>
        <p:spPr/>
        <p:txBody>
          <a:bodyPr/>
          <a:lstStyle/>
          <a:p>
            <a:r>
              <a:rPr lang="sv-SE" dirty="0"/>
              <a:t>Gemensam policy från staden</a:t>
            </a:r>
          </a:p>
          <a:p>
            <a:r>
              <a:rPr lang="sv-SE" dirty="0"/>
              <a:t>Övergripande handlingsplan</a:t>
            </a:r>
          </a:p>
          <a:p>
            <a:r>
              <a:rPr lang="sv-SE" dirty="0"/>
              <a:t>Bygga broar från samhället, in till samhället</a:t>
            </a:r>
          </a:p>
          <a:p>
            <a:r>
              <a:rPr lang="sv-SE" dirty="0"/>
              <a:t>Bygga broar mellan olika grupper i stadsdelen</a:t>
            </a:r>
          </a:p>
          <a:p>
            <a:r>
              <a:rPr lang="sv-SE" dirty="0"/>
              <a:t>Aktivera etablerade invånare i integreringsarbetet</a:t>
            </a:r>
          </a:p>
          <a:p>
            <a:endParaRPr lang="sv-SE" dirty="0"/>
          </a:p>
        </p:txBody>
      </p:sp>
    </p:spTree>
    <p:extLst>
      <p:ext uri="{BB962C8B-B14F-4D97-AF65-F5344CB8AC3E}">
        <p14:creationId xmlns:p14="http://schemas.microsoft.com/office/powerpoint/2010/main" val="89304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Mänskliga rättigheterna</a:t>
            </a:r>
          </a:p>
        </p:txBody>
      </p:sp>
      <p:sp>
        <p:nvSpPr>
          <p:cNvPr id="3" name="Platshållare för innehåll 2"/>
          <p:cNvSpPr>
            <a:spLocks noGrp="1"/>
          </p:cNvSpPr>
          <p:nvPr>
            <p:ph idx="1"/>
          </p:nvPr>
        </p:nvSpPr>
        <p:spPr/>
        <p:txBody>
          <a:bodyPr>
            <a:normAutofit fontScale="70000" lnSpcReduction="20000"/>
          </a:bodyPr>
          <a:lstStyle/>
          <a:p>
            <a:endParaRPr lang="sv-SE" dirty="0"/>
          </a:p>
          <a:p>
            <a:endParaRPr lang="sv-SE" dirty="0"/>
          </a:p>
          <a:p>
            <a:pPr>
              <a:buNone/>
            </a:pPr>
            <a:r>
              <a:rPr lang="sv-SE" b="1" dirty="0"/>
              <a:t>Artikel 29</a:t>
            </a:r>
          </a:p>
          <a:p>
            <a:r>
              <a:rPr lang="sv-SE" dirty="0"/>
              <a:t>Var och en har plikter mot samhället, i vilket den fria och fullständiga utvecklingen av hans eller hennes personlighet ensamt är möjlig. </a:t>
            </a:r>
          </a:p>
          <a:p>
            <a:r>
              <a:rPr lang="sv-SE" dirty="0"/>
              <a:t>Vid utövandet av sina rättigheter och friheter får en person endast underkastas sådana inskränkningar som har fastställts i lag och enbart i syfte att trygga tillbörlig hänsyn till och respekt för andras rättigheter och friheter samt för att tillgodose ett demokratiskt samhälles berättigade krav på moral, allmän ordning och allmän välfärd. </a:t>
            </a:r>
          </a:p>
          <a:p>
            <a:r>
              <a:rPr lang="sv-SE" dirty="0"/>
              <a:t>Dessa rättigheter och friheter får inte utövas på ett sätt som är oförenligt med Förenta nationernas ändamål och grundsatser. </a:t>
            </a:r>
          </a:p>
          <a:p>
            <a:pPr>
              <a:buNone/>
            </a:pPr>
            <a:r>
              <a:rPr lang="sv-SE" b="1" i="1" dirty="0"/>
              <a:t>Artikel 30 </a:t>
            </a:r>
          </a:p>
          <a:p>
            <a:r>
              <a:rPr lang="sv-SE" dirty="0"/>
              <a:t>Ingenting i denna förklaring får tolkas som att det innebär en rätt för en stat, en grupp eller en enskild person att ägna sig åt en verksamhet eller att utföra en handling som syftar till att omintetgöra någon av de rättigheter eller friheter som anges i förklaringen.</a:t>
            </a:r>
          </a:p>
        </p:txBody>
      </p:sp>
    </p:spTree>
    <p:extLst>
      <p:ext uri="{BB962C8B-B14F-4D97-AF65-F5344CB8AC3E}">
        <p14:creationId xmlns:p14="http://schemas.microsoft.com/office/powerpoint/2010/main" val="36768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Olika parallella system</a:t>
            </a:r>
          </a:p>
        </p:txBody>
      </p:sp>
      <p:sp>
        <p:nvSpPr>
          <p:cNvPr id="3" name="Platshållare för innehåll 2"/>
          <p:cNvSpPr>
            <a:spLocks noGrp="1"/>
          </p:cNvSpPr>
          <p:nvPr>
            <p:ph idx="1"/>
          </p:nvPr>
        </p:nvSpPr>
        <p:spPr/>
        <p:txBody>
          <a:bodyPr/>
          <a:lstStyle/>
          <a:p>
            <a:r>
              <a:rPr lang="sv-SE" dirty="0"/>
              <a:t>Kriminella nätverk</a:t>
            </a:r>
          </a:p>
          <a:p>
            <a:r>
              <a:rPr lang="sv-SE" dirty="0"/>
              <a:t>Religiösa grupperingar</a:t>
            </a:r>
          </a:p>
          <a:p>
            <a:r>
              <a:rPr lang="sv-SE" dirty="0"/>
              <a:t>Sedvanerättssystem, ex heder</a:t>
            </a:r>
          </a:p>
          <a:p>
            <a:r>
              <a:rPr lang="sv-SE" dirty="0"/>
              <a:t>Klaner /ätter</a:t>
            </a:r>
          </a:p>
          <a:p>
            <a:r>
              <a:rPr lang="sv-SE" dirty="0"/>
              <a:t>Manlighetsideal</a:t>
            </a:r>
          </a:p>
          <a:p>
            <a:r>
              <a:rPr lang="sv-SE" dirty="0"/>
              <a:t>Politiska system</a:t>
            </a:r>
          </a:p>
          <a:p>
            <a:r>
              <a:rPr lang="sv-SE" dirty="0"/>
              <a:t>Ekonomiska system</a:t>
            </a:r>
          </a:p>
        </p:txBody>
      </p:sp>
    </p:spTree>
    <p:extLst>
      <p:ext uri="{BB962C8B-B14F-4D97-AF65-F5344CB8AC3E}">
        <p14:creationId xmlns:p14="http://schemas.microsoft.com/office/powerpoint/2010/main" val="56286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STRATEGISK=ÖVERGRIPANDE &amp;FRAMÅTBLICKANDE</a:t>
            </a:r>
          </a:p>
        </p:txBody>
      </p:sp>
      <p:sp>
        <p:nvSpPr>
          <p:cNvPr id="3" name="Platshållare för innehåll 2"/>
          <p:cNvSpPr>
            <a:spLocks noGrp="1"/>
          </p:cNvSpPr>
          <p:nvPr>
            <p:ph idx="1"/>
          </p:nvPr>
        </p:nvSpPr>
        <p:spPr/>
        <p:txBody>
          <a:bodyPr/>
          <a:lstStyle/>
          <a:p>
            <a:r>
              <a:rPr lang="sv-SE" dirty="0"/>
              <a:t>Förankra framtiden i det förflutna genom evidens, utvärderingar, kunskapsskapande historia</a:t>
            </a:r>
          </a:p>
          <a:p>
            <a:r>
              <a:rPr lang="sv-SE" dirty="0"/>
              <a:t>Problemen utgör grunden för lösningarna</a:t>
            </a:r>
          </a:p>
          <a:p>
            <a:r>
              <a:rPr lang="sv-SE" dirty="0"/>
              <a:t>Övergripande handlingsplaner, som omfattar mesta möjliga grundläggande orsaksfaktorer</a:t>
            </a:r>
          </a:p>
          <a:p>
            <a:r>
              <a:rPr lang="sv-SE" dirty="0"/>
              <a:t>Finns inga enkla lösningar på komplexa problem</a:t>
            </a:r>
          </a:p>
          <a:p>
            <a:endParaRPr lang="sv-SE" dirty="0"/>
          </a:p>
        </p:txBody>
      </p:sp>
    </p:spTree>
    <p:extLst>
      <p:ext uri="{BB962C8B-B14F-4D97-AF65-F5344CB8AC3E}">
        <p14:creationId xmlns:p14="http://schemas.microsoft.com/office/powerpoint/2010/main" val="3360368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156683207"/>
              </p:ext>
            </p:extLst>
          </p:nvPr>
        </p:nvGraphicFramePr>
        <p:xfrm>
          <a:off x="2783631" y="188640"/>
          <a:ext cx="5275654" cy="6495126"/>
        </p:xfrm>
        <a:graphic>
          <a:graphicData uri="http://schemas.openxmlformats.org/drawingml/2006/table">
            <a:tbl>
              <a:tblPr/>
              <a:tblGrid>
                <a:gridCol w="2637827">
                  <a:extLst>
                    <a:ext uri="{9D8B030D-6E8A-4147-A177-3AD203B41FA5}">
                      <a16:colId xmlns:a16="http://schemas.microsoft.com/office/drawing/2014/main" val="20000"/>
                    </a:ext>
                  </a:extLst>
                </a:gridCol>
                <a:gridCol w="2637827">
                  <a:extLst>
                    <a:ext uri="{9D8B030D-6E8A-4147-A177-3AD203B41FA5}">
                      <a16:colId xmlns:a16="http://schemas.microsoft.com/office/drawing/2014/main" val="20001"/>
                    </a:ext>
                  </a:extLst>
                </a:gridCol>
              </a:tblGrid>
              <a:tr h="196822">
                <a:tc>
                  <a:txBody>
                    <a:bodyPr/>
                    <a:lstStyle/>
                    <a:p>
                      <a:pPr>
                        <a:lnSpc>
                          <a:spcPct val="115000"/>
                        </a:lnSpc>
                        <a:spcAft>
                          <a:spcPts val="0"/>
                        </a:spcAft>
                      </a:pPr>
                      <a:r>
                        <a:rPr lang="sv-SE" sz="800" b="1" dirty="0">
                          <a:latin typeface="Times New Roman"/>
                          <a:ea typeface="Calibri"/>
                          <a:cs typeface="Times New Roman"/>
                        </a:rPr>
                        <a:t>Socioekonomiska faktorer</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sv-SE" sz="800" b="1" dirty="0">
                          <a:latin typeface="Times New Roman"/>
                          <a:ea typeface="Calibri"/>
                          <a:cs typeface="Times New Roman"/>
                        </a:rPr>
                        <a:t>             </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6822">
                <a:tc>
                  <a:txBody>
                    <a:bodyPr/>
                    <a:lstStyle/>
                    <a:p>
                      <a:pPr>
                        <a:lnSpc>
                          <a:spcPct val="115000"/>
                        </a:lnSpc>
                        <a:spcAft>
                          <a:spcPts val="0"/>
                        </a:spcAft>
                      </a:pPr>
                      <a:r>
                        <a:rPr lang="sv-SE" sz="800">
                          <a:latin typeface="Times New Roman"/>
                          <a:ea typeface="Calibri"/>
                          <a:cs typeface="Times New Roman"/>
                        </a:rPr>
                        <a:t>Utbildningsnivå</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6822">
                <a:tc>
                  <a:txBody>
                    <a:bodyPr/>
                    <a:lstStyle/>
                    <a:p>
                      <a:pPr>
                        <a:lnSpc>
                          <a:spcPct val="115000"/>
                        </a:lnSpc>
                        <a:spcAft>
                          <a:spcPts val="0"/>
                        </a:spcAft>
                      </a:pPr>
                      <a:r>
                        <a:rPr lang="sv-SE" sz="800">
                          <a:latin typeface="Times New Roman"/>
                          <a:ea typeface="Calibri"/>
                          <a:cs typeface="Times New Roman"/>
                        </a:rPr>
                        <a:t>Arbetslöshet</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6822">
                <a:tc>
                  <a:txBody>
                    <a:bodyPr/>
                    <a:lstStyle/>
                    <a:p>
                      <a:pPr>
                        <a:lnSpc>
                          <a:spcPct val="115000"/>
                        </a:lnSpc>
                        <a:spcAft>
                          <a:spcPts val="0"/>
                        </a:spcAft>
                      </a:pPr>
                      <a:r>
                        <a:rPr lang="sv-SE" sz="800">
                          <a:latin typeface="Times New Roman"/>
                          <a:ea typeface="Calibri"/>
                          <a:cs typeface="Times New Roman"/>
                        </a:rPr>
                        <a:t>Begränsade ek resurser</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6822">
                <a:tc>
                  <a:txBody>
                    <a:bodyPr/>
                    <a:lstStyle/>
                    <a:p>
                      <a:pPr>
                        <a:lnSpc>
                          <a:spcPct val="115000"/>
                        </a:lnSpc>
                        <a:spcAft>
                          <a:spcPts val="0"/>
                        </a:spcAft>
                      </a:pPr>
                      <a:r>
                        <a:rPr lang="sv-SE" sz="800">
                          <a:latin typeface="Times New Roman"/>
                          <a:ea typeface="Calibri"/>
                          <a:cs typeface="Times New Roman"/>
                        </a:rPr>
                        <a:t>Trångboddhet</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6822">
                <a:tc>
                  <a:txBody>
                    <a:bodyPr/>
                    <a:lstStyle/>
                    <a:p>
                      <a:pPr>
                        <a:lnSpc>
                          <a:spcPct val="115000"/>
                        </a:lnSpc>
                        <a:spcAft>
                          <a:spcPts val="0"/>
                        </a:spcAft>
                      </a:pPr>
                      <a:r>
                        <a:rPr lang="sv-SE" sz="800">
                          <a:latin typeface="Times New Roman"/>
                          <a:ea typeface="Calibri"/>
                          <a:cs typeface="Times New Roman"/>
                        </a:rPr>
                        <a:t>Områdeseffekt</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6822">
                <a:tc>
                  <a:txBody>
                    <a:bodyPr/>
                    <a:lstStyle/>
                    <a:p>
                      <a:pPr>
                        <a:lnSpc>
                          <a:spcPct val="115000"/>
                        </a:lnSpc>
                        <a:spcAft>
                          <a:spcPts val="0"/>
                        </a:spcAft>
                      </a:pPr>
                      <a:r>
                        <a:rPr lang="sv-SE" sz="800">
                          <a:latin typeface="Times New Roman"/>
                          <a:ea typeface="Calibri"/>
                          <a:cs typeface="Times New Roman"/>
                        </a:rPr>
                        <a:t>Stigmatisering</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6822">
                <a:tc>
                  <a:txBody>
                    <a:bodyPr/>
                    <a:lstStyle/>
                    <a:p>
                      <a:pPr>
                        <a:lnSpc>
                          <a:spcPct val="115000"/>
                        </a:lnSpc>
                        <a:spcAft>
                          <a:spcPts val="0"/>
                        </a:spcAft>
                      </a:pPr>
                      <a:r>
                        <a:rPr lang="sv-SE" sz="800">
                          <a:latin typeface="Times New Roman"/>
                          <a:ea typeface="Calibri"/>
                          <a:cs typeface="Times New Roman"/>
                        </a:rPr>
                        <a:t>Bidragsberoende</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6822">
                <a:tc>
                  <a:txBody>
                    <a:bodyPr/>
                    <a:lstStyle/>
                    <a:p>
                      <a:pPr>
                        <a:lnSpc>
                          <a:spcPct val="115000"/>
                        </a:lnSpc>
                        <a:spcAft>
                          <a:spcPts val="0"/>
                        </a:spcAft>
                      </a:pPr>
                      <a:r>
                        <a:rPr lang="sv-SE" sz="800">
                          <a:latin typeface="Times New Roman"/>
                          <a:ea typeface="Calibri"/>
                          <a:cs typeface="Times New Roman"/>
                        </a:rPr>
                        <a:t>Ekonomisk segregering</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6822">
                <a:tc>
                  <a:txBody>
                    <a:bodyPr/>
                    <a:lstStyle/>
                    <a:p>
                      <a:pPr>
                        <a:lnSpc>
                          <a:spcPct val="115000"/>
                        </a:lnSpc>
                        <a:spcAft>
                          <a:spcPts val="0"/>
                        </a:spcAft>
                      </a:pPr>
                      <a:r>
                        <a:rPr lang="sv-SE" sz="800">
                          <a:latin typeface="Times New Roman"/>
                          <a:ea typeface="Calibri"/>
                          <a:cs typeface="Times New Roman"/>
                        </a:rPr>
                        <a:t>Politisk marginalisering</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6822">
                <a:tc>
                  <a:txBody>
                    <a:bodyPr/>
                    <a:lstStyle/>
                    <a:p>
                      <a:pPr>
                        <a:lnSpc>
                          <a:spcPct val="115000"/>
                        </a:lnSpc>
                        <a:spcAft>
                          <a:spcPts val="0"/>
                        </a:spcAft>
                      </a:pPr>
                      <a:r>
                        <a:rPr lang="sv-SE" sz="800">
                          <a:latin typeface="Times New Roman"/>
                          <a:ea typeface="Calibri"/>
                          <a:cs typeface="Times New Roman"/>
                        </a:rPr>
                        <a:t>Samhällig desorganisation</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6822">
                <a:tc>
                  <a:txBody>
                    <a:bodyPr/>
                    <a:lstStyle/>
                    <a:p>
                      <a:pPr>
                        <a:lnSpc>
                          <a:spcPct val="115000"/>
                        </a:lnSpc>
                        <a:spcAft>
                          <a:spcPts val="0"/>
                        </a:spcAft>
                      </a:pPr>
                      <a:r>
                        <a:rPr lang="sv-SE" sz="800" dirty="0">
                          <a:latin typeface="Times New Roman"/>
                          <a:ea typeface="Calibri"/>
                          <a:cs typeface="Times New Roman"/>
                        </a:rPr>
                        <a:t>Låg tillgång till ordinarie system</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6822">
                <a:tc>
                  <a:txBody>
                    <a:bodyPr/>
                    <a:lstStyle/>
                    <a:p>
                      <a:pPr>
                        <a:lnSpc>
                          <a:spcPct val="115000"/>
                        </a:lnSpc>
                        <a:spcAft>
                          <a:spcPts val="0"/>
                        </a:spcAft>
                      </a:pPr>
                      <a:r>
                        <a:rPr lang="sv-SE" sz="800" dirty="0">
                          <a:latin typeface="Calibri"/>
                          <a:ea typeface="Calibri"/>
                          <a:cs typeface="Times New Roman"/>
                        </a:rPr>
                        <a:t>Social mobilitet</a:t>
                      </a: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dirty="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118474"/>
                  </a:ext>
                </a:extLst>
              </a:tr>
              <a:tr h="196822">
                <a:tc>
                  <a:txBody>
                    <a:bodyPr/>
                    <a:lstStyle/>
                    <a:p>
                      <a:pPr>
                        <a:lnSpc>
                          <a:spcPct val="115000"/>
                        </a:lnSpc>
                        <a:spcAft>
                          <a:spcPts val="0"/>
                        </a:spcAft>
                      </a:pPr>
                      <a:r>
                        <a:rPr lang="sv-SE" sz="800" dirty="0">
                          <a:latin typeface="Times New Roman"/>
                          <a:ea typeface="Calibri"/>
                          <a:cs typeface="Times New Roman"/>
                        </a:rPr>
                        <a:t>Folkhälsa</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6822">
                <a:tc>
                  <a:txBody>
                    <a:bodyPr/>
                    <a:lstStyle/>
                    <a:p>
                      <a:pPr>
                        <a:lnSpc>
                          <a:spcPct val="115000"/>
                        </a:lnSpc>
                        <a:spcAft>
                          <a:spcPts val="0"/>
                        </a:spcAft>
                      </a:pPr>
                      <a:r>
                        <a:rPr lang="sv-SE" sz="800" b="1">
                          <a:latin typeface="Times New Roman"/>
                          <a:ea typeface="Calibri"/>
                          <a:cs typeface="Times New Roman"/>
                        </a:rPr>
                        <a:t>Psykosociala faktorer</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6822">
                <a:tc>
                  <a:txBody>
                    <a:bodyPr/>
                    <a:lstStyle/>
                    <a:p>
                      <a:pPr>
                        <a:lnSpc>
                          <a:spcPct val="115000"/>
                        </a:lnSpc>
                        <a:spcAft>
                          <a:spcPts val="0"/>
                        </a:spcAft>
                      </a:pPr>
                      <a:r>
                        <a:rPr lang="sv-SE" sz="800">
                          <a:latin typeface="Times New Roman"/>
                          <a:ea typeface="Calibri"/>
                          <a:cs typeface="Times New Roman"/>
                        </a:rPr>
                        <a:t>Identitet</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96822">
                <a:tc>
                  <a:txBody>
                    <a:bodyPr/>
                    <a:lstStyle/>
                    <a:p>
                      <a:pPr>
                        <a:lnSpc>
                          <a:spcPct val="115000"/>
                        </a:lnSpc>
                        <a:spcAft>
                          <a:spcPts val="0"/>
                        </a:spcAft>
                      </a:pPr>
                      <a:r>
                        <a:rPr lang="sv-SE" sz="800">
                          <a:latin typeface="Times New Roman"/>
                          <a:ea typeface="Calibri"/>
                          <a:cs typeface="Times New Roman"/>
                        </a:rPr>
                        <a:t>Migration</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6822">
                <a:tc>
                  <a:txBody>
                    <a:bodyPr/>
                    <a:lstStyle/>
                    <a:p>
                      <a:pPr>
                        <a:lnSpc>
                          <a:spcPct val="115000"/>
                        </a:lnSpc>
                        <a:spcAft>
                          <a:spcPts val="0"/>
                        </a:spcAft>
                      </a:pPr>
                      <a:r>
                        <a:rPr lang="sv-SE" sz="800">
                          <a:latin typeface="Times New Roman"/>
                          <a:ea typeface="Calibri"/>
                          <a:cs typeface="Times New Roman"/>
                        </a:rPr>
                        <a:t>Främlingskap</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96822">
                <a:tc>
                  <a:txBody>
                    <a:bodyPr/>
                    <a:lstStyle/>
                    <a:p>
                      <a:pPr>
                        <a:lnSpc>
                          <a:spcPct val="115000"/>
                        </a:lnSpc>
                        <a:spcAft>
                          <a:spcPts val="0"/>
                        </a:spcAft>
                      </a:pPr>
                      <a:r>
                        <a:rPr lang="sv-SE" sz="800">
                          <a:latin typeface="Times New Roman"/>
                          <a:ea typeface="Calibri"/>
                          <a:cs typeface="Times New Roman"/>
                        </a:rPr>
                        <a:t>Psykosocial ohälsa</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96822">
                <a:tc>
                  <a:txBody>
                    <a:bodyPr/>
                    <a:lstStyle/>
                    <a:p>
                      <a:pPr>
                        <a:lnSpc>
                          <a:spcPct val="115000"/>
                        </a:lnSpc>
                        <a:spcAft>
                          <a:spcPts val="0"/>
                        </a:spcAft>
                      </a:pPr>
                      <a:r>
                        <a:rPr lang="sv-SE" sz="800">
                          <a:latin typeface="Times New Roman"/>
                          <a:ea typeface="Calibri"/>
                          <a:cs typeface="Times New Roman"/>
                        </a:rPr>
                        <a:t>Våldsupplevelser/trauma</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96822">
                <a:tc>
                  <a:txBody>
                    <a:bodyPr/>
                    <a:lstStyle/>
                    <a:p>
                      <a:pPr>
                        <a:lnSpc>
                          <a:spcPct val="115000"/>
                        </a:lnSpc>
                        <a:spcAft>
                          <a:spcPts val="0"/>
                        </a:spcAft>
                      </a:pPr>
                      <a:r>
                        <a:rPr lang="sv-SE" sz="800">
                          <a:latin typeface="Times New Roman"/>
                          <a:ea typeface="Calibri"/>
                          <a:cs typeface="Times New Roman"/>
                        </a:rPr>
                        <a:t>Anomi</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96822">
                <a:tc>
                  <a:txBody>
                    <a:bodyPr/>
                    <a:lstStyle/>
                    <a:p>
                      <a:pPr>
                        <a:lnSpc>
                          <a:spcPct val="115000"/>
                        </a:lnSpc>
                        <a:spcAft>
                          <a:spcPts val="0"/>
                        </a:spcAft>
                      </a:pPr>
                      <a:r>
                        <a:rPr lang="sv-SE" sz="800" dirty="0">
                          <a:latin typeface="Times New Roman"/>
                          <a:ea typeface="Calibri"/>
                          <a:cs typeface="Times New Roman"/>
                        </a:rPr>
                        <a:t>Missbruk</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96822">
                <a:tc>
                  <a:txBody>
                    <a:bodyPr/>
                    <a:lstStyle/>
                    <a:p>
                      <a:pPr>
                        <a:lnSpc>
                          <a:spcPct val="115000"/>
                        </a:lnSpc>
                        <a:spcAft>
                          <a:spcPts val="0"/>
                        </a:spcAft>
                      </a:pPr>
                      <a:r>
                        <a:rPr lang="sv-SE" sz="700" dirty="0">
                          <a:latin typeface="Calibri"/>
                          <a:ea typeface="Calibri"/>
                          <a:cs typeface="Times New Roman"/>
                        </a:rPr>
                        <a:t>Negativ tillhörighet</a:t>
                      </a: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dirty="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5087178"/>
                  </a:ext>
                </a:extLst>
              </a:tr>
              <a:tr h="196822">
                <a:tc>
                  <a:txBody>
                    <a:bodyPr/>
                    <a:lstStyle/>
                    <a:p>
                      <a:pPr>
                        <a:lnSpc>
                          <a:spcPct val="115000"/>
                        </a:lnSpc>
                        <a:spcAft>
                          <a:spcPts val="0"/>
                        </a:spcAft>
                      </a:pPr>
                      <a:r>
                        <a:rPr lang="sv-SE" sz="800" b="1">
                          <a:latin typeface="Times New Roman"/>
                          <a:ea typeface="Calibri"/>
                          <a:cs typeface="Times New Roman"/>
                        </a:rPr>
                        <a:t>Normativa påverkanssystem</a:t>
                      </a:r>
                      <a:endParaRPr lang="sv-SE" sz="70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96822">
                <a:tc>
                  <a:txBody>
                    <a:bodyPr/>
                    <a:lstStyle/>
                    <a:p>
                      <a:pPr>
                        <a:lnSpc>
                          <a:spcPct val="115000"/>
                        </a:lnSpc>
                        <a:spcAft>
                          <a:spcPts val="0"/>
                        </a:spcAft>
                      </a:pPr>
                      <a:r>
                        <a:rPr lang="sv-SE" sz="800" dirty="0">
                          <a:latin typeface="Times New Roman"/>
                          <a:ea typeface="Calibri"/>
                          <a:cs typeface="Times New Roman"/>
                        </a:rPr>
                        <a:t>Kriminella nätverk</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96822">
                <a:tc>
                  <a:txBody>
                    <a:bodyPr/>
                    <a:lstStyle/>
                    <a:p>
                      <a:pPr>
                        <a:lnSpc>
                          <a:spcPct val="115000"/>
                        </a:lnSpc>
                        <a:spcAft>
                          <a:spcPts val="0"/>
                        </a:spcAft>
                      </a:pPr>
                      <a:r>
                        <a:rPr lang="sv-SE" sz="700" dirty="0">
                          <a:latin typeface="Calibri"/>
                          <a:ea typeface="Calibri"/>
                          <a:cs typeface="Times New Roman"/>
                        </a:rPr>
                        <a:t>Hyper-maskulinitet</a:t>
                      </a: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dirty="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3285048"/>
                  </a:ext>
                </a:extLst>
              </a:tr>
              <a:tr h="196822">
                <a:tc>
                  <a:txBody>
                    <a:bodyPr/>
                    <a:lstStyle/>
                    <a:p>
                      <a:pPr>
                        <a:lnSpc>
                          <a:spcPct val="115000"/>
                        </a:lnSpc>
                        <a:spcAft>
                          <a:spcPts val="0"/>
                        </a:spcAft>
                      </a:pPr>
                      <a:r>
                        <a:rPr lang="sv-SE" sz="800" dirty="0">
                          <a:latin typeface="Times New Roman"/>
                          <a:ea typeface="Calibri"/>
                          <a:cs typeface="Times New Roman"/>
                        </a:rPr>
                        <a:t>Klaner/Ätter</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96822">
                <a:tc>
                  <a:txBody>
                    <a:bodyPr/>
                    <a:lstStyle/>
                    <a:p>
                      <a:pPr>
                        <a:lnSpc>
                          <a:spcPct val="115000"/>
                        </a:lnSpc>
                        <a:spcAft>
                          <a:spcPts val="0"/>
                        </a:spcAft>
                      </a:pPr>
                      <a:r>
                        <a:rPr lang="sv-SE" sz="800" dirty="0">
                          <a:latin typeface="Times New Roman"/>
                          <a:ea typeface="Calibri"/>
                          <a:cs typeface="Times New Roman"/>
                        </a:rPr>
                        <a:t>Sedvanerätt/traditionell rätt</a:t>
                      </a:r>
                      <a:r>
                        <a:rPr lang="sv-SE" sz="800" baseline="0" dirty="0">
                          <a:latin typeface="Times New Roman"/>
                          <a:ea typeface="Calibri"/>
                          <a:cs typeface="Times New Roman"/>
                        </a:rPr>
                        <a:t> ex heder el </a:t>
                      </a:r>
                      <a:r>
                        <a:rPr lang="sv-SE" sz="800" baseline="0" dirty="0" err="1">
                          <a:latin typeface="Times New Roman"/>
                          <a:ea typeface="Calibri"/>
                          <a:cs typeface="Times New Roman"/>
                        </a:rPr>
                        <a:t>Xer</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dirty="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96822">
                <a:tc>
                  <a:txBody>
                    <a:bodyPr/>
                    <a:lstStyle/>
                    <a:p>
                      <a:pPr>
                        <a:lnSpc>
                          <a:spcPct val="115000"/>
                        </a:lnSpc>
                        <a:spcAft>
                          <a:spcPts val="0"/>
                        </a:spcAft>
                      </a:pPr>
                      <a:r>
                        <a:rPr lang="sv-SE" sz="800" dirty="0">
                          <a:latin typeface="Times New Roman"/>
                          <a:ea typeface="Calibri"/>
                          <a:cs typeface="Times New Roman"/>
                        </a:rPr>
                        <a:t>Religiösa system</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96822">
                <a:tc>
                  <a:txBody>
                    <a:bodyPr/>
                    <a:lstStyle/>
                    <a:p>
                      <a:pPr>
                        <a:lnSpc>
                          <a:spcPct val="115000"/>
                        </a:lnSpc>
                        <a:spcAft>
                          <a:spcPts val="0"/>
                        </a:spcAft>
                      </a:pPr>
                      <a:r>
                        <a:rPr lang="sv-SE" sz="800" dirty="0">
                          <a:latin typeface="Times New Roman"/>
                          <a:ea typeface="Calibri"/>
                          <a:cs typeface="Times New Roman"/>
                        </a:rPr>
                        <a:t>Strukturellt våld</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96822">
                <a:tc>
                  <a:txBody>
                    <a:bodyPr/>
                    <a:lstStyle/>
                    <a:p>
                      <a:pPr>
                        <a:lnSpc>
                          <a:spcPct val="115000"/>
                        </a:lnSpc>
                        <a:spcAft>
                          <a:spcPts val="0"/>
                        </a:spcAft>
                      </a:pPr>
                      <a:r>
                        <a:rPr lang="sv-SE" sz="800" dirty="0">
                          <a:latin typeface="Times New Roman"/>
                          <a:ea typeface="Calibri"/>
                          <a:cs typeface="Times New Roman"/>
                        </a:rPr>
                        <a:t>Politiska system</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r h="196822">
                <a:tc>
                  <a:txBody>
                    <a:bodyPr/>
                    <a:lstStyle/>
                    <a:p>
                      <a:pPr>
                        <a:lnSpc>
                          <a:spcPct val="115000"/>
                        </a:lnSpc>
                        <a:spcAft>
                          <a:spcPts val="0"/>
                        </a:spcAft>
                      </a:pPr>
                      <a:r>
                        <a:rPr lang="sv-SE" sz="800" dirty="0">
                          <a:latin typeface="Times New Roman"/>
                          <a:ea typeface="Calibri"/>
                          <a:cs typeface="Times New Roman"/>
                        </a:rPr>
                        <a:t>Ekonomiska system</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96822">
                <a:tc>
                  <a:txBody>
                    <a:bodyPr/>
                    <a:lstStyle/>
                    <a:p>
                      <a:pPr>
                        <a:lnSpc>
                          <a:spcPct val="115000"/>
                        </a:lnSpc>
                        <a:spcAft>
                          <a:spcPts val="0"/>
                        </a:spcAft>
                      </a:pPr>
                      <a:r>
                        <a:rPr lang="sv-SE" sz="800" dirty="0">
                          <a:latin typeface="Times New Roman"/>
                          <a:ea typeface="Calibri"/>
                          <a:cs typeface="Times New Roman"/>
                        </a:rPr>
                        <a:t>Ordinarie</a:t>
                      </a:r>
                      <a:r>
                        <a:rPr lang="sv-SE" sz="800" baseline="0" dirty="0">
                          <a:latin typeface="Times New Roman"/>
                          <a:ea typeface="Calibri"/>
                          <a:cs typeface="Times New Roman"/>
                        </a:rPr>
                        <a:t> samhällssystem</a:t>
                      </a:r>
                      <a:endParaRPr lang="sv-SE" sz="700" dirty="0">
                        <a:latin typeface="Calibri"/>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sv-SE" sz="800" dirty="0">
                        <a:latin typeface="Times New Roman"/>
                        <a:ea typeface="Calibri"/>
                        <a:cs typeface="Times New Roman"/>
                      </a:endParaRPr>
                    </a:p>
                  </a:txBody>
                  <a:tcPr marL="44174" marR="441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bl>
          </a:graphicData>
        </a:graphic>
      </p:graphicFrame>
    </p:spTree>
    <p:extLst>
      <p:ext uri="{BB962C8B-B14F-4D97-AF65-F5344CB8AC3E}">
        <p14:creationId xmlns:p14="http://schemas.microsoft.com/office/powerpoint/2010/main" val="1996360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Samhällssystem/Överlevnadssystem</a:t>
            </a:r>
          </a:p>
        </p:txBody>
      </p:sp>
      <p:sp>
        <p:nvSpPr>
          <p:cNvPr id="3" name="Platshållare för text 2"/>
          <p:cNvSpPr>
            <a:spLocks noGrp="1"/>
          </p:cNvSpPr>
          <p:nvPr>
            <p:ph type="body" idx="1"/>
          </p:nvPr>
        </p:nvSpPr>
        <p:spPr/>
        <p:txBody>
          <a:bodyPr/>
          <a:lstStyle/>
          <a:p>
            <a:r>
              <a:rPr lang="sv-SE" dirty="0"/>
              <a:t>MODERNA</a:t>
            </a:r>
          </a:p>
        </p:txBody>
      </p:sp>
      <p:sp>
        <p:nvSpPr>
          <p:cNvPr id="4" name="Platshållare för innehåll 3"/>
          <p:cNvSpPr>
            <a:spLocks noGrp="1"/>
          </p:cNvSpPr>
          <p:nvPr>
            <p:ph sz="half" idx="2"/>
          </p:nvPr>
        </p:nvSpPr>
        <p:spPr/>
        <p:txBody>
          <a:bodyPr/>
          <a:lstStyle/>
          <a:p>
            <a:r>
              <a:rPr lang="sv-SE" dirty="0"/>
              <a:t>Ifrågasättande</a:t>
            </a:r>
          </a:p>
          <a:p>
            <a:r>
              <a:rPr lang="sv-SE" dirty="0"/>
              <a:t>humanistisk</a:t>
            </a:r>
          </a:p>
          <a:p>
            <a:r>
              <a:rPr lang="sv-SE" dirty="0"/>
              <a:t>Individ</a:t>
            </a:r>
          </a:p>
          <a:p>
            <a:r>
              <a:rPr lang="sv-SE" dirty="0"/>
              <a:t>Funktion genom arbete</a:t>
            </a:r>
          </a:p>
          <a:p>
            <a:r>
              <a:rPr lang="sv-SE" dirty="0"/>
              <a:t>Stark stat</a:t>
            </a:r>
          </a:p>
          <a:p>
            <a:endParaRPr lang="sv-SE" dirty="0"/>
          </a:p>
        </p:txBody>
      </p:sp>
      <p:sp>
        <p:nvSpPr>
          <p:cNvPr id="5" name="Platshållare för text 4"/>
          <p:cNvSpPr>
            <a:spLocks noGrp="1"/>
          </p:cNvSpPr>
          <p:nvPr>
            <p:ph type="body" sz="quarter" idx="3"/>
          </p:nvPr>
        </p:nvSpPr>
        <p:spPr/>
        <p:txBody>
          <a:bodyPr/>
          <a:lstStyle/>
          <a:p>
            <a:r>
              <a:rPr lang="sv-SE" dirty="0"/>
              <a:t>TRADITIONELLA</a:t>
            </a:r>
          </a:p>
        </p:txBody>
      </p:sp>
      <p:sp>
        <p:nvSpPr>
          <p:cNvPr id="6" name="Platshållare för innehåll 5"/>
          <p:cNvSpPr>
            <a:spLocks noGrp="1"/>
          </p:cNvSpPr>
          <p:nvPr>
            <p:ph sz="quarter" idx="4"/>
          </p:nvPr>
        </p:nvSpPr>
        <p:spPr/>
        <p:txBody>
          <a:bodyPr/>
          <a:lstStyle/>
          <a:p>
            <a:r>
              <a:rPr lang="sv-SE" dirty="0"/>
              <a:t>Bevarande</a:t>
            </a:r>
          </a:p>
          <a:p>
            <a:r>
              <a:rPr lang="sv-SE" dirty="0"/>
              <a:t>Kollektivistisk, </a:t>
            </a:r>
            <a:r>
              <a:rPr lang="sv-SE" dirty="0" err="1"/>
              <a:t>hollistisk</a:t>
            </a:r>
            <a:endParaRPr lang="sv-SE" dirty="0"/>
          </a:p>
          <a:p>
            <a:r>
              <a:rPr lang="sv-SE" dirty="0"/>
              <a:t>Grupp, familj, ätt</a:t>
            </a:r>
          </a:p>
          <a:p>
            <a:r>
              <a:rPr lang="sv-SE" dirty="0"/>
              <a:t>Funktion genom familjebildning</a:t>
            </a:r>
          </a:p>
          <a:p>
            <a:r>
              <a:rPr lang="sv-SE" dirty="0"/>
              <a:t>Svag stat</a:t>
            </a:r>
          </a:p>
        </p:txBody>
      </p:sp>
    </p:spTree>
    <p:extLst>
      <p:ext uri="{BB962C8B-B14F-4D97-AF65-F5344CB8AC3E}">
        <p14:creationId xmlns:p14="http://schemas.microsoft.com/office/powerpoint/2010/main" val="2776853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descr="Culture_Map_2017_conclusive.png"/>
          <p:cNvPicPr>
            <a:picLocks noChangeAspect="1"/>
          </p:cNvPicPr>
          <p:nvPr/>
        </p:nvPicPr>
        <p:blipFill>
          <a:blip r:embed="rId2" cstate="print"/>
          <a:stretch>
            <a:fillRect/>
          </a:stretch>
        </p:blipFill>
        <p:spPr>
          <a:xfrm>
            <a:off x="1723308" y="0"/>
            <a:ext cx="8765181" cy="6858000"/>
          </a:xfrm>
          <a:prstGeom prst="rect">
            <a:avLst/>
          </a:prstGeom>
        </p:spPr>
      </p:pic>
    </p:spTree>
    <p:extLst>
      <p:ext uri="{BB962C8B-B14F-4D97-AF65-F5344CB8AC3E}">
        <p14:creationId xmlns:p14="http://schemas.microsoft.com/office/powerpoint/2010/main" val="965654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cxnSp>
        <p:nvCxnSpPr>
          <p:cNvPr id="5" name="Rak koppling 4"/>
          <p:cNvCxnSpPr/>
          <p:nvPr/>
        </p:nvCxnSpPr>
        <p:spPr>
          <a:xfrm>
            <a:off x="3359696" y="2708920"/>
            <a:ext cx="648072"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Rak koppling 6"/>
          <p:cNvCxnSpPr/>
          <p:nvPr/>
        </p:nvCxnSpPr>
        <p:spPr>
          <a:xfrm>
            <a:off x="4007768" y="4653136"/>
            <a:ext cx="28083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Rak koppling 8"/>
          <p:cNvCxnSpPr/>
          <p:nvPr/>
        </p:nvCxnSpPr>
        <p:spPr>
          <a:xfrm flipV="1">
            <a:off x="6888088" y="2708920"/>
            <a:ext cx="432048"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Rak koppling 10"/>
          <p:cNvCxnSpPr/>
          <p:nvPr/>
        </p:nvCxnSpPr>
        <p:spPr>
          <a:xfrm>
            <a:off x="7320136" y="2708920"/>
            <a:ext cx="1512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Rak koppling 12"/>
          <p:cNvCxnSpPr/>
          <p:nvPr/>
        </p:nvCxnSpPr>
        <p:spPr>
          <a:xfrm>
            <a:off x="2279576" y="2708920"/>
            <a:ext cx="108012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Platshållare för innehåll 19"/>
          <p:cNvSpPr>
            <a:spLocks noGrp="1"/>
          </p:cNvSpPr>
          <p:nvPr>
            <p:ph idx="1"/>
          </p:nvPr>
        </p:nvSpPr>
        <p:spPr/>
        <p:txBody>
          <a:bodyPr/>
          <a:lstStyle/>
          <a:p>
            <a:pPr marL="0" indent="0">
              <a:buNone/>
            </a:pPr>
            <a:endParaRPr lang="sv-SE" dirty="0"/>
          </a:p>
          <a:p>
            <a:endParaRPr lang="sv-SE" sz="1200" dirty="0"/>
          </a:p>
          <a:p>
            <a:r>
              <a:rPr lang="sv-SE" sz="1200" dirty="0"/>
              <a:t>Befolkning                                                                                                                                                                                                         Offentliga system                                                                                                                             </a:t>
            </a:r>
          </a:p>
        </p:txBody>
      </p:sp>
      <p:sp>
        <p:nvSpPr>
          <p:cNvPr id="21" name="Ellips 20"/>
          <p:cNvSpPr/>
          <p:nvPr/>
        </p:nvSpPr>
        <p:spPr>
          <a:xfrm>
            <a:off x="6186210" y="3393052"/>
            <a:ext cx="720080" cy="6095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err="1"/>
              <a:t>soc</a:t>
            </a:r>
            <a:endParaRPr lang="sv-SE" sz="1050" dirty="0"/>
          </a:p>
          <a:p>
            <a:pPr algn="ctr"/>
            <a:r>
              <a:rPr lang="sv-SE" sz="1050" dirty="0"/>
              <a:t>skydd</a:t>
            </a:r>
          </a:p>
        </p:txBody>
      </p:sp>
      <p:sp>
        <p:nvSpPr>
          <p:cNvPr id="22" name="Ellips 21"/>
          <p:cNvSpPr/>
          <p:nvPr/>
        </p:nvSpPr>
        <p:spPr>
          <a:xfrm>
            <a:off x="5975588" y="2697364"/>
            <a:ext cx="1167444"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tillhörighet</a:t>
            </a:r>
          </a:p>
        </p:txBody>
      </p:sp>
      <p:sp>
        <p:nvSpPr>
          <p:cNvPr id="23" name="Ellips 22"/>
          <p:cNvSpPr/>
          <p:nvPr/>
        </p:nvSpPr>
        <p:spPr>
          <a:xfrm>
            <a:off x="3637384" y="2708920"/>
            <a:ext cx="1085078"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funktion</a:t>
            </a:r>
          </a:p>
        </p:txBody>
      </p:sp>
      <p:sp>
        <p:nvSpPr>
          <p:cNvPr id="24" name="Ellips 23"/>
          <p:cNvSpPr/>
          <p:nvPr/>
        </p:nvSpPr>
        <p:spPr>
          <a:xfrm>
            <a:off x="4867936" y="2708920"/>
            <a:ext cx="962178" cy="6430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rättvisa</a:t>
            </a:r>
          </a:p>
        </p:txBody>
      </p:sp>
      <p:pic>
        <p:nvPicPr>
          <p:cNvPr id="4" name="Bildobjekt 3"/>
          <p:cNvPicPr>
            <a:picLocks noChangeAspect="1"/>
          </p:cNvPicPr>
          <p:nvPr/>
        </p:nvPicPr>
        <p:blipFill>
          <a:blip r:embed="rId2" cstate="print"/>
          <a:stretch>
            <a:fillRect/>
          </a:stretch>
        </p:blipFill>
        <p:spPr>
          <a:xfrm>
            <a:off x="4987717" y="3393052"/>
            <a:ext cx="682312" cy="634039"/>
          </a:xfrm>
          <a:prstGeom prst="rect">
            <a:avLst/>
          </a:prstGeom>
        </p:spPr>
      </p:pic>
      <p:sp>
        <p:nvSpPr>
          <p:cNvPr id="17" name="Ellips 16"/>
          <p:cNvSpPr/>
          <p:nvPr/>
        </p:nvSpPr>
        <p:spPr>
          <a:xfrm>
            <a:off x="3751457" y="3393052"/>
            <a:ext cx="720080" cy="6095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Eko</a:t>
            </a:r>
          </a:p>
          <a:p>
            <a:pPr algn="ctr"/>
            <a:r>
              <a:rPr lang="sv-SE" sz="1050" dirty="0"/>
              <a:t>skydd</a:t>
            </a:r>
          </a:p>
        </p:txBody>
      </p:sp>
      <p:sp>
        <p:nvSpPr>
          <p:cNvPr id="3" name="Ellips 2">
            <a:extLst>
              <a:ext uri="{FF2B5EF4-FFF2-40B4-BE49-F238E27FC236}">
                <a16:creationId xmlns:a16="http://schemas.microsoft.com/office/drawing/2014/main" id="{9859CC9C-277B-4694-B04A-4A75D14B6D5D}"/>
              </a:ext>
            </a:extLst>
          </p:cNvPr>
          <p:cNvSpPr/>
          <p:nvPr/>
        </p:nvSpPr>
        <p:spPr>
          <a:xfrm>
            <a:off x="4007768" y="4137515"/>
            <a:ext cx="785361" cy="5156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Svart</a:t>
            </a:r>
          </a:p>
          <a:p>
            <a:pPr algn="ctr"/>
            <a:r>
              <a:rPr lang="sv-SE" sz="1050" dirty="0"/>
              <a:t>Eko</a:t>
            </a:r>
          </a:p>
        </p:txBody>
      </p:sp>
      <p:sp>
        <p:nvSpPr>
          <p:cNvPr id="18" name="Ellips 17">
            <a:extLst>
              <a:ext uri="{FF2B5EF4-FFF2-40B4-BE49-F238E27FC236}">
                <a16:creationId xmlns:a16="http://schemas.microsoft.com/office/drawing/2014/main" id="{CF7FC50E-AEEA-4792-BCC0-5FD389329EA4}"/>
              </a:ext>
            </a:extLst>
          </p:cNvPr>
          <p:cNvSpPr/>
          <p:nvPr/>
        </p:nvSpPr>
        <p:spPr>
          <a:xfrm>
            <a:off x="4936192" y="4137515"/>
            <a:ext cx="785361" cy="5156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Trad</a:t>
            </a:r>
          </a:p>
          <a:p>
            <a:pPr algn="ctr"/>
            <a:r>
              <a:rPr lang="sv-SE" sz="1050" dirty="0"/>
              <a:t>rätt</a:t>
            </a:r>
          </a:p>
        </p:txBody>
      </p:sp>
      <p:sp>
        <p:nvSpPr>
          <p:cNvPr id="19" name="Ellips 18">
            <a:extLst>
              <a:ext uri="{FF2B5EF4-FFF2-40B4-BE49-F238E27FC236}">
                <a16:creationId xmlns:a16="http://schemas.microsoft.com/office/drawing/2014/main" id="{F632BD86-3729-4F9F-AE57-4804D3F9626B}"/>
              </a:ext>
            </a:extLst>
          </p:cNvPr>
          <p:cNvSpPr/>
          <p:nvPr/>
        </p:nvSpPr>
        <p:spPr>
          <a:xfrm>
            <a:off x="6066723" y="4130932"/>
            <a:ext cx="785361" cy="5156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Ätt</a:t>
            </a:r>
          </a:p>
          <a:p>
            <a:pPr algn="ctr"/>
            <a:r>
              <a:rPr lang="sv-SE" sz="1050" dirty="0"/>
              <a:t>Klan</a:t>
            </a:r>
          </a:p>
          <a:p>
            <a:pPr algn="ctr"/>
            <a:r>
              <a:rPr lang="sv-SE" sz="1050" dirty="0"/>
              <a:t>grupp</a:t>
            </a:r>
          </a:p>
        </p:txBody>
      </p:sp>
    </p:spTree>
    <p:extLst>
      <p:ext uri="{BB962C8B-B14F-4D97-AF65-F5344CB8AC3E}">
        <p14:creationId xmlns:p14="http://schemas.microsoft.com/office/powerpoint/2010/main" val="2169263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Oval 11"/>
          <p:cNvSpPr>
            <a:spLocks noChangeArrowheads="1"/>
          </p:cNvSpPr>
          <p:nvPr/>
        </p:nvSpPr>
        <p:spPr bwMode="auto">
          <a:xfrm>
            <a:off x="2207568" y="188641"/>
            <a:ext cx="8136904" cy="655272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a:latin typeface="Calibri" pitchFamily="34" charset="0"/>
                <a:ea typeface="Calibri" pitchFamily="34" charset="0"/>
                <a:cs typeface="Times New Roman" pitchFamily="18" charset="0"/>
              </a:rPr>
              <a:t>                         </a:t>
            </a:r>
            <a:endParaRPr lang="sv-SE">
              <a:latin typeface="Arial" pitchFamily="34" charset="0"/>
              <a:cs typeface="Arial" pitchFamily="34" charset="0"/>
            </a:endParaRPr>
          </a:p>
        </p:txBody>
      </p:sp>
      <p:sp>
        <p:nvSpPr>
          <p:cNvPr id="2058" name="Oval 10"/>
          <p:cNvSpPr>
            <a:spLocks noChangeArrowheads="1"/>
          </p:cNvSpPr>
          <p:nvPr/>
        </p:nvSpPr>
        <p:spPr bwMode="auto">
          <a:xfrm>
            <a:off x="7320137" y="908721"/>
            <a:ext cx="1630363" cy="109696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a:latin typeface="Calibri" pitchFamily="34" charset="0"/>
                <a:ea typeface="Calibri" pitchFamily="34" charset="0"/>
                <a:cs typeface="Times New Roman" pitchFamily="18" charset="0"/>
              </a:rPr>
              <a:t>Sedvanerätt</a:t>
            </a:r>
            <a:endParaRPr lang="sv-SE" sz="600">
              <a:latin typeface="Arial" pitchFamily="34" charset="0"/>
              <a:cs typeface="Arial" pitchFamily="34" charset="0"/>
            </a:endParaRPr>
          </a:p>
          <a:p>
            <a:pPr algn="ctr" eaLnBrk="0" fontAlgn="base" hangingPunct="0">
              <a:spcBef>
                <a:spcPct val="0"/>
              </a:spcBef>
              <a:spcAft>
                <a:spcPct val="0"/>
              </a:spcAft>
            </a:pPr>
            <a:r>
              <a:rPr lang="sv-SE" sz="1100">
                <a:latin typeface="Calibri" pitchFamily="34" charset="0"/>
                <a:ea typeface="Calibri" pitchFamily="34" charset="0"/>
                <a:cs typeface="Times New Roman" pitchFamily="18" charset="0"/>
              </a:rPr>
              <a:t>2</a:t>
            </a:r>
            <a:endParaRPr lang="sv-SE">
              <a:latin typeface="Arial" pitchFamily="34" charset="0"/>
              <a:cs typeface="Arial" pitchFamily="34" charset="0"/>
            </a:endParaRPr>
          </a:p>
        </p:txBody>
      </p:sp>
      <p:sp>
        <p:nvSpPr>
          <p:cNvPr id="2057" name="Oval 9"/>
          <p:cNvSpPr>
            <a:spLocks noChangeArrowheads="1"/>
          </p:cNvSpPr>
          <p:nvPr/>
        </p:nvSpPr>
        <p:spPr bwMode="auto">
          <a:xfrm>
            <a:off x="2423593" y="2276873"/>
            <a:ext cx="1638301" cy="109696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a:latin typeface="Calibri" pitchFamily="34" charset="0"/>
                <a:ea typeface="Calibri" pitchFamily="34" charset="0"/>
                <a:cs typeface="Times New Roman" pitchFamily="18" charset="0"/>
              </a:rPr>
              <a:t>Ordinarie samhällssystem</a:t>
            </a:r>
            <a:endParaRPr lang="sv-SE" sz="600">
              <a:latin typeface="Arial" pitchFamily="34" charset="0"/>
              <a:cs typeface="Arial" pitchFamily="34" charset="0"/>
            </a:endParaRPr>
          </a:p>
          <a:p>
            <a:pPr algn="ctr" eaLnBrk="0" fontAlgn="base" hangingPunct="0">
              <a:spcBef>
                <a:spcPct val="0"/>
              </a:spcBef>
              <a:spcAft>
                <a:spcPct val="0"/>
              </a:spcAft>
            </a:pPr>
            <a:r>
              <a:rPr lang="sv-SE" sz="1100">
                <a:latin typeface="Calibri" pitchFamily="34" charset="0"/>
                <a:ea typeface="Calibri" pitchFamily="34" charset="0"/>
                <a:cs typeface="Times New Roman" pitchFamily="18" charset="0"/>
              </a:rPr>
              <a:t>8</a:t>
            </a:r>
            <a:endParaRPr lang="sv-SE">
              <a:latin typeface="Arial" pitchFamily="34" charset="0"/>
              <a:cs typeface="Arial" pitchFamily="34" charset="0"/>
            </a:endParaRPr>
          </a:p>
        </p:txBody>
      </p:sp>
      <p:sp>
        <p:nvSpPr>
          <p:cNvPr id="2056" name="Oval 8"/>
          <p:cNvSpPr>
            <a:spLocks noChangeArrowheads="1"/>
          </p:cNvSpPr>
          <p:nvPr/>
        </p:nvSpPr>
        <p:spPr bwMode="auto">
          <a:xfrm>
            <a:off x="3575721" y="980729"/>
            <a:ext cx="1558925" cy="1096963"/>
          </a:xfrm>
          <a:prstGeom prst="ellipse">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dirty="0">
                <a:latin typeface="Calibri" pitchFamily="34" charset="0"/>
                <a:ea typeface="Calibri" pitchFamily="34" charset="0"/>
                <a:cs typeface="Times New Roman" pitchFamily="18" charset="0"/>
              </a:rPr>
              <a:t>Ekonomiska system</a:t>
            </a:r>
            <a:endParaRPr lang="sv-SE" sz="600" dirty="0">
              <a:latin typeface="Arial" pitchFamily="34" charset="0"/>
              <a:cs typeface="Arial" pitchFamily="34" charset="0"/>
            </a:endParaRPr>
          </a:p>
          <a:p>
            <a:pPr algn="ctr" eaLnBrk="0" fontAlgn="base" hangingPunct="0">
              <a:spcBef>
                <a:spcPct val="0"/>
              </a:spcBef>
              <a:spcAft>
                <a:spcPct val="0"/>
              </a:spcAft>
            </a:pPr>
            <a:r>
              <a:rPr lang="sv-SE" sz="1100" dirty="0">
                <a:latin typeface="Calibri" pitchFamily="34" charset="0"/>
                <a:ea typeface="Calibri" pitchFamily="34" charset="0"/>
                <a:cs typeface="Times New Roman" pitchFamily="18" charset="0"/>
              </a:rPr>
              <a:t>9</a:t>
            </a:r>
            <a:endParaRPr lang="sv-SE" dirty="0">
              <a:latin typeface="Arial" pitchFamily="34" charset="0"/>
              <a:cs typeface="Arial" pitchFamily="34" charset="0"/>
            </a:endParaRPr>
          </a:p>
        </p:txBody>
      </p:sp>
      <p:sp>
        <p:nvSpPr>
          <p:cNvPr id="2055" name="Oval 7"/>
          <p:cNvSpPr>
            <a:spLocks noChangeArrowheads="1"/>
          </p:cNvSpPr>
          <p:nvPr/>
        </p:nvSpPr>
        <p:spPr bwMode="auto">
          <a:xfrm>
            <a:off x="8040217" y="4365105"/>
            <a:ext cx="1558925" cy="1096963"/>
          </a:xfrm>
          <a:prstGeom prst="ellipse">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dirty="0">
                <a:latin typeface="Calibri" pitchFamily="34" charset="0"/>
                <a:ea typeface="Calibri" pitchFamily="34" charset="0"/>
                <a:cs typeface="Times New Roman" pitchFamily="18" charset="0"/>
              </a:rPr>
              <a:t>Territoriella, grovt kriminella nätverk  4</a:t>
            </a:r>
            <a:endParaRPr lang="sv-SE" sz="600" dirty="0">
              <a:latin typeface="Arial" pitchFamily="34" charset="0"/>
              <a:cs typeface="Arial" pitchFamily="34" charset="0"/>
            </a:endParaRPr>
          </a:p>
          <a:p>
            <a:pPr eaLnBrk="0" fontAlgn="base" hangingPunct="0">
              <a:spcBef>
                <a:spcPct val="0"/>
              </a:spcBef>
              <a:spcAft>
                <a:spcPct val="0"/>
              </a:spcAft>
            </a:pPr>
            <a:endParaRPr lang="sv-SE" dirty="0">
              <a:latin typeface="Arial" pitchFamily="34" charset="0"/>
              <a:cs typeface="Arial" pitchFamily="34" charset="0"/>
            </a:endParaRPr>
          </a:p>
        </p:txBody>
      </p:sp>
      <p:sp>
        <p:nvSpPr>
          <p:cNvPr id="2054" name="Oval 6"/>
          <p:cNvSpPr>
            <a:spLocks noChangeArrowheads="1"/>
          </p:cNvSpPr>
          <p:nvPr/>
        </p:nvSpPr>
        <p:spPr bwMode="auto">
          <a:xfrm>
            <a:off x="6312025" y="5301209"/>
            <a:ext cx="1558925" cy="109696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dirty="0">
                <a:latin typeface="Calibri" pitchFamily="34" charset="0"/>
                <a:ea typeface="Calibri" pitchFamily="34" charset="0"/>
                <a:cs typeface="Times New Roman" pitchFamily="18" charset="0"/>
              </a:rPr>
              <a:t>   Hyper-maskulinitet</a:t>
            </a:r>
            <a:endParaRPr lang="sv-SE" sz="600" dirty="0">
              <a:latin typeface="Arial" pitchFamily="34" charset="0"/>
              <a:cs typeface="Arial" pitchFamily="34" charset="0"/>
            </a:endParaRPr>
          </a:p>
          <a:p>
            <a:pPr algn="ctr" eaLnBrk="0" fontAlgn="base" hangingPunct="0">
              <a:spcBef>
                <a:spcPct val="0"/>
              </a:spcBef>
              <a:spcAft>
                <a:spcPct val="0"/>
              </a:spcAft>
            </a:pPr>
            <a:r>
              <a:rPr lang="sv-SE" sz="1100" dirty="0">
                <a:latin typeface="Calibri" pitchFamily="34" charset="0"/>
                <a:ea typeface="Calibri" pitchFamily="34" charset="0"/>
                <a:cs typeface="Times New Roman" pitchFamily="18" charset="0"/>
              </a:rPr>
              <a:t>5</a:t>
            </a:r>
            <a:endParaRPr lang="sv-SE" sz="600" dirty="0">
              <a:latin typeface="Arial" pitchFamily="34" charset="0"/>
              <a:cs typeface="Arial" pitchFamily="34" charset="0"/>
            </a:endParaRPr>
          </a:p>
          <a:p>
            <a:pPr algn="ctr" eaLnBrk="0" fontAlgn="base" hangingPunct="0">
              <a:spcBef>
                <a:spcPct val="0"/>
              </a:spcBef>
              <a:spcAft>
                <a:spcPct val="0"/>
              </a:spcAft>
            </a:pPr>
            <a:endParaRPr lang="sv-SE" dirty="0">
              <a:latin typeface="Arial" pitchFamily="34" charset="0"/>
              <a:cs typeface="Arial" pitchFamily="34" charset="0"/>
            </a:endParaRPr>
          </a:p>
        </p:txBody>
      </p:sp>
      <p:sp>
        <p:nvSpPr>
          <p:cNvPr id="2053" name="Oval 5"/>
          <p:cNvSpPr>
            <a:spLocks noChangeArrowheads="1"/>
          </p:cNvSpPr>
          <p:nvPr/>
        </p:nvSpPr>
        <p:spPr bwMode="auto">
          <a:xfrm>
            <a:off x="2711624" y="4005064"/>
            <a:ext cx="1558926" cy="109696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sv-SE" sz="1100">
                <a:latin typeface="Calibri" pitchFamily="34" charset="0"/>
                <a:ea typeface="Calibri" pitchFamily="34" charset="0"/>
                <a:cs typeface="Times New Roman" pitchFamily="18" charset="0"/>
              </a:rPr>
              <a:t>Politiska system</a:t>
            </a:r>
            <a:endParaRPr lang="sv-SE" sz="600">
              <a:latin typeface="Arial" pitchFamily="34" charset="0"/>
              <a:cs typeface="Arial" pitchFamily="34" charset="0"/>
            </a:endParaRPr>
          </a:p>
          <a:p>
            <a:pPr algn="ctr" eaLnBrk="0" fontAlgn="base" hangingPunct="0">
              <a:spcBef>
                <a:spcPct val="0"/>
              </a:spcBef>
              <a:spcAft>
                <a:spcPct val="0"/>
              </a:spcAft>
            </a:pPr>
            <a:r>
              <a:rPr lang="sv-SE" sz="1100">
                <a:latin typeface="Calibri" pitchFamily="34" charset="0"/>
                <a:ea typeface="Calibri" pitchFamily="34" charset="0"/>
                <a:cs typeface="Times New Roman" pitchFamily="18" charset="0"/>
              </a:rPr>
              <a:t>7</a:t>
            </a:r>
            <a:endParaRPr lang="sv-SE">
              <a:latin typeface="Arial" pitchFamily="34" charset="0"/>
              <a:cs typeface="Arial" pitchFamily="34" charset="0"/>
            </a:endParaRPr>
          </a:p>
        </p:txBody>
      </p:sp>
      <p:sp>
        <p:nvSpPr>
          <p:cNvPr id="2052" name="Oval 4"/>
          <p:cNvSpPr>
            <a:spLocks noChangeArrowheads="1"/>
          </p:cNvSpPr>
          <p:nvPr/>
        </p:nvSpPr>
        <p:spPr bwMode="auto">
          <a:xfrm>
            <a:off x="5375920" y="332656"/>
            <a:ext cx="1630362" cy="109696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a:latin typeface="Calibri" pitchFamily="34" charset="0"/>
                <a:ea typeface="Calibri" pitchFamily="34" charset="0"/>
                <a:cs typeface="Times New Roman" pitchFamily="18" charset="0"/>
              </a:rPr>
              <a:t>Släkter, ätter, klaner</a:t>
            </a:r>
            <a:endParaRPr lang="sv-SE" sz="600">
              <a:latin typeface="Arial" pitchFamily="34" charset="0"/>
              <a:cs typeface="Arial" pitchFamily="34" charset="0"/>
            </a:endParaRPr>
          </a:p>
          <a:p>
            <a:pPr algn="ctr" eaLnBrk="0" fontAlgn="base" hangingPunct="0">
              <a:spcBef>
                <a:spcPct val="0"/>
              </a:spcBef>
              <a:spcAft>
                <a:spcPct val="0"/>
              </a:spcAft>
            </a:pPr>
            <a:r>
              <a:rPr lang="sv-SE" sz="1100">
                <a:latin typeface="Calibri" pitchFamily="34" charset="0"/>
                <a:ea typeface="Calibri" pitchFamily="34" charset="0"/>
                <a:cs typeface="Times New Roman" pitchFamily="18" charset="0"/>
              </a:rPr>
              <a:t>1</a:t>
            </a:r>
            <a:endParaRPr lang="sv-SE">
              <a:latin typeface="Arial" pitchFamily="34" charset="0"/>
              <a:cs typeface="Arial" pitchFamily="34" charset="0"/>
            </a:endParaRPr>
          </a:p>
        </p:txBody>
      </p:sp>
      <p:sp>
        <p:nvSpPr>
          <p:cNvPr id="2051" name="Oval 3"/>
          <p:cNvSpPr>
            <a:spLocks noChangeArrowheads="1"/>
          </p:cNvSpPr>
          <p:nvPr/>
        </p:nvSpPr>
        <p:spPr bwMode="auto">
          <a:xfrm>
            <a:off x="5447928" y="2852936"/>
            <a:ext cx="1630362" cy="1104900"/>
          </a:xfrm>
          <a:prstGeom prst="ellipse">
            <a:avLst/>
          </a:prstGeom>
          <a:gradFill rotWithShape="1">
            <a:gsLst>
              <a:gs pos="0">
                <a:srgbClr val="FF0000"/>
              </a:gs>
              <a:gs pos="100000">
                <a:srgbClr val="FF000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a:latin typeface="Calibri" pitchFamily="34" charset="0"/>
                <a:ea typeface="Calibri" pitchFamily="34" charset="0"/>
                <a:cs typeface="Times New Roman" pitchFamily="18" charset="0"/>
              </a:rPr>
              <a:t>Normer, värderingar</a:t>
            </a:r>
            <a:endParaRPr lang="sv-SE">
              <a:latin typeface="Arial" pitchFamily="34" charset="0"/>
              <a:cs typeface="Arial" pitchFamily="34" charset="0"/>
            </a:endParaRPr>
          </a:p>
        </p:txBody>
      </p:sp>
      <p:sp>
        <p:nvSpPr>
          <p:cNvPr id="2050" name="Oval 2"/>
          <p:cNvSpPr>
            <a:spLocks noChangeArrowheads="1"/>
          </p:cNvSpPr>
          <p:nvPr/>
        </p:nvSpPr>
        <p:spPr bwMode="auto">
          <a:xfrm>
            <a:off x="8328248" y="2420888"/>
            <a:ext cx="1630362" cy="109696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dirty="0">
                <a:latin typeface="Calibri" pitchFamily="34" charset="0"/>
                <a:ea typeface="Calibri" pitchFamily="34" charset="0"/>
                <a:cs typeface="Times New Roman" pitchFamily="18" charset="0"/>
              </a:rPr>
              <a:t>Religiösa System</a:t>
            </a:r>
            <a:endParaRPr lang="sv-SE" sz="600" dirty="0">
              <a:latin typeface="Arial" pitchFamily="34" charset="0"/>
              <a:cs typeface="Arial" pitchFamily="34" charset="0"/>
            </a:endParaRPr>
          </a:p>
          <a:p>
            <a:pPr algn="ctr" eaLnBrk="0" fontAlgn="base" hangingPunct="0">
              <a:spcBef>
                <a:spcPct val="0"/>
              </a:spcBef>
              <a:spcAft>
                <a:spcPct val="0"/>
              </a:spcAft>
            </a:pPr>
            <a:r>
              <a:rPr lang="sv-SE" sz="1100" dirty="0">
                <a:latin typeface="Calibri" pitchFamily="34" charset="0"/>
                <a:ea typeface="Calibri" pitchFamily="34" charset="0"/>
                <a:cs typeface="Times New Roman" pitchFamily="18" charset="0"/>
              </a:rPr>
              <a:t>3</a:t>
            </a:r>
            <a:endParaRPr lang="sv-SE" dirty="0">
              <a:latin typeface="Arial" pitchFamily="34" charset="0"/>
              <a:cs typeface="Arial" pitchFamily="34" charset="0"/>
            </a:endParaRPr>
          </a:p>
        </p:txBody>
      </p:sp>
      <p:sp>
        <p:nvSpPr>
          <p:cNvPr id="2049" name="Oval 1"/>
          <p:cNvSpPr>
            <a:spLocks noChangeArrowheads="1"/>
          </p:cNvSpPr>
          <p:nvPr/>
        </p:nvSpPr>
        <p:spPr bwMode="auto">
          <a:xfrm>
            <a:off x="4223793" y="5229200"/>
            <a:ext cx="1630363" cy="11049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sv-SE" sz="1100">
                <a:latin typeface="Calibri" pitchFamily="34" charset="0"/>
                <a:ea typeface="Calibri" pitchFamily="34" charset="0"/>
                <a:cs typeface="Times New Roman" pitchFamily="18" charset="0"/>
              </a:rPr>
              <a:t>Strukturellt våld</a:t>
            </a:r>
            <a:endParaRPr lang="sv-SE" sz="600">
              <a:latin typeface="Arial" pitchFamily="34" charset="0"/>
              <a:cs typeface="Arial" pitchFamily="34" charset="0"/>
            </a:endParaRPr>
          </a:p>
          <a:p>
            <a:pPr algn="ctr" eaLnBrk="0" fontAlgn="base" hangingPunct="0">
              <a:spcBef>
                <a:spcPct val="0"/>
              </a:spcBef>
              <a:spcAft>
                <a:spcPct val="0"/>
              </a:spcAft>
            </a:pPr>
            <a:r>
              <a:rPr lang="sv-SE" sz="1100">
                <a:latin typeface="Calibri" pitchFamily="34" charset="0"/>
                <a:ea typeface="Calibri" pitchFamily="34" charset="0"/>
                <a:cs typeface="Times New Roman" pitchFamily="18" charset="0"/>
              </a:rPr>
              <a:t>6</a:t>
            </a:r>
            <a:endParaRPr lang="sv-SE" sz="600">
              <a:latin typeface="Arial" pitchFamily="34" charset="0"/>
              <a:cs typeface="Arial" pitchFamily="34" charset="0"/>
            </a:endParaRPr>
          </a:p>
          <a:p>
            <a:pPr eaLnBrk="0" fontAlgn="base" hangingPunct="0">
              <a:spcBef>
                <a:spcPct val="0"/>
              </a:spcBef>
              <a:spcAft>
                <a:spcPct val="0"/>
              </a:spcAft>
            </a:pPr>
            <a:endParaRPr lang="sv-SE">
              <a:latin typeface="Arial" pitchFamily="34" charset="0"/>
              <a:cs typeface="Arial" pitchFamily="34" charset="0"/>
            </a:endParaRPr>
          </a:p>
        </p:txBody>
      </p:sp>
      <p:sp>
        <p:nvSpPr>
          <p:cNvPr id="2060" name="Rectangle 12"/>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sv-SE">
              <a:latin typeface="Arial" pitchFamily="34" charset="0"/>
              <a:cs typeface="Arial" pitchFamily="34" charset="0"/>
            </a:endParaRPr>
          </a:p>
        </p:txBody>
      </p:sp>
      <p:sp>
        <p:nvSpPr>
          <p:cNvPr id="2072" name="Rectangle 24"/>
          <p:cNvSpPr>
            <a:spLocks noChangeArrowheads="1"/>
          </p:cNvSpPr>
          <p:nvPr/>
        </p:nvSpPr>
        <p:spPr bwMode="auto">
          <a:xfrm>
            <a:off x="1524001" y="408801"/>
            <a:ext cx="184731"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br>
              <a:rPr lang="sv-SE" sz="1200" b="1">
                <a:latin typeface="Times New Roman" pitchFamily="18" charset="0"/>
                <a:ea typeface="Calibri" pitchFamily="34" charset="0"/>
                <a:cs typeface="Times New Roman" pitchFamily="18" charset="0"/>
              </a:rPr>
            </a:br>
            <a:endParaRPr lang="sv-SE">
              <a:latin typeface="Arial" pitchFamily="34" charset="0"/>
              <a:cs typeface="Arial" pitchFamily="34" charset="0"/>
            </a:endParaRPr>
          </a:p>
        </p:txBody>
      </p:sp>
    </p:spTree>
    <p:extLst>
      <p:ext uri="{BB962C8B-B14F-4D97-AF65-F5344CB8AC3E}">
        <p14:creationId xmlns:p14="http://schemas.microsoft.com/office/powerpoint/2010/main" val="33058640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2484</Words>
  <Application>Microsoft Office PowerPoint</Application>
  <PresentationFormat>Bredbild</PresentationFormat>
  <Paragraphs>272</Paragraphs>
  <Slides>24</Slides>
  <Notes>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24</vt:i4>
      </vt:variant>
    </vt:vector>
  </HeadingPairs>
  <TitlesOfParts>
    <vt:vector size="29" baseType="lpstr">
      <vt:lpstr>Arial</vt:lpstr>
      <vt:lpstr>Calibri</vt:lpstr>
      <vt:lpstr>Calibri Light</vt:lpstr>
      <vt:lpstr>Times New Roman</vt:lpstr>
      <vt:lpstr>Office-tema</vt:lpstr>
      <vt:lpstr>Parallella system</vt:lpstr>
      <vt:lpstr>PowerPoint-presentation</vt:lpstr>
      <vt:lpstr>Olika parallella system</vt:lpstr>
      <vt:lpstr>STRATEGISK=ÖVERGRIPANDE &amp;FRAMÅTBLICKANDE</vt:lpstr>
      <vt:lpstr>PowerPoint-presentation</vt:lpstr>
      <vt:lpstr>Samhällssystem/Överlevnadssystem</vt:lpstr>
      <vt:lpstr>PowerPoint-presentation</vt:lpstr>
      <vt:lpstr>PowerPoint-presentation</vt:lpstr>
      <vt:lpstr>PowerPoint-presentation</vt:lpstr>
      <vt:lpstr>PowerPoint-presentation</vt:lpstr>
      <vt:lpstr>PowerPoint-presentation</vt:lpstr>
      <vt:lpstr>PowerPoint-presentation</vt:lpstr>
      <vt:lpstr>Tendenser i de särskilt utsatta och utsatta områdena</vt:lpstr>
      <vt:lpstr>KRIMINELLA SYSTEM</vt:lpstr>
      <vt:lpstr>PARALLELLA SYSTEM </vt:lpstr>
      <vt:lpstr>SYSTEMATISERADE HATBROTT MOT KVINNOR</vt:lpstr>
      <vt:lpstr>DROGER</vt:lpstr>
      <vt:lpstr>PSYKISK OHÄLSA</vt:lpstr>
      <vt:lpstr>TRÅNGBODDHET &amp; BOSTADSBRIST</vt:lpstr>
      <vt:lpstr>Skola</vt:lpstr>
      <vt:lpstr>TENDENSER</vt:lpstr>
      <vt:lpstr>FOKUSOMRÅDEN</vt:lpstr>
      <vt:lpstr>Behov</vt:lpstr>
      <vt:lpstr>Mänskliga rättigheterna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Parallella system</dc:title>
  <dc:creator>Maria Vallin</dc:creator>
  <cp:lastModifiedBy>Maria Vallin</cp:lastModifiedBy>
  <cp:revision>22</cp:revision>
  <dcterms:created xsi:type="dcterms:W3CDTF">2017-11-07T09:55:48Z</dcterms:created>
  <dcterms:modified xsi:type="dcterms:W3CDTF">2018-11-26T10:31:23Z</dcterms:modified>
</cp:coreProperties>
</file>